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3" r:id="rId1"/>
  </p:sldMasterIdLst>
  <p:notesMasterIdLst>
    <p:notesMasterId r:id="rId27"/>
  </p:notesMasterIdLst>
  <p:sldIdLst>
    <p:sldId id="256" r:id="rId2"/>
    <p:sldId id="257" r:id="rId3"/>
    <p:sldId id="330" r:id="rId4"/>
    <p:sldId id="342" r:id="rId5"/>
    <p:sldId id="358" r:id="rId6"/>
    <p:sldId id="331" r:id="rId7"/>
    <p:sldId id="314" r:id="rId8"/>
    <p:sldId id="315" r:id="rId9"/>
    <p:sldId id="312" r:id="rId10"/>
    <p:sldId id="349" r:id="rId11"/>
    <p:sldId id="344" r:id="rId12"/>
    <p:sldId id="321" r:id="rId13"/>
    <p:sldId id="326" r:id="rId14"/>
    <p:sldId id="335" r:id="rId15"/>
    <p:sldId id="338" r:id="rId16"/>
    <p:sldId id="354" r:id="rId17"/>
    <p:sldId id="339" r:id="rId18"/>
    <p:sldId id="355" r:id="rId19"/>
    <p:sldId id="356" r:id="rId20"/>
    <p:sldId id="357" r:id="rId21"/>
    <p:sldId id="327" r:id="rId22"/>
    <p:sldId id="322" r:id="rId23"/>
    <p:sldId id="324" r:id="rId24"/>
    <p:sldId id="329" r:id="rId25"/>
    <p:sldId id="340" r:id="rId26"/>
  </p:sldIdLst>
  <p:sldSz cx="9144000" cy="6858000" type="screen4x3"/>
  <p:notesSz cx="6813550" cy="9825038"/>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CCECFF"/>
    <a:srgbClr val="FFCCCC"/>
    <a:srgbClr val="000099"/>
    <a:srgbClr val="000000"/>
    <a:srgbClr val="0000FF"/>
    <a:srgbClr val="FF3300"/>
    <a:srgbClr val="FF9933"/>
    <a:srgbClr val="CCCC00"/>
    <a:srgbClr val="66FF33"/>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24" autoAdjust="0"/>
    <p:restoredTop sz="89317" autoAdjust="0"/>
  </p:normalViewPr>
  <p:slideViewPr>
    <p:cSldViewPr>
      <p:cViewPr>
        <p:scale>
          <a:sx n="60" d="100"/>
          <a:sy n="60" d="100"/>
        </p:scale>
        <p:origin x="-1962" y="-600"/>
      </p:cViewPr>
      <p:guideLst>
        <p:guide orient="horz" pos="2160"/>
        <p:guide pos="2880"/>
      </p:guideLst>
    </p:cSldViewPr>
  </p:slideViewPr>
  <p:outlineViewPr>
    <p:cViewPr>
      <p:scale>
        <a:sx n="33" d="100"/>
        <a:sy n="33" d="100"/>
      </p:scale>
      <p:origin x="0" y="117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5D9399-0F1D-47E1-8599-610648E2C509}" type="doc">
      <dgm:prSet loTypeId="urn:microsoft.com/office/officeart/2005/8/layout/process1" loCatId="process" qsTypeId="urn:microsoft.com/office/officeart/2005/8/quickstyle/simple4" qsCatId="simple" csTypeId="urn:microsoft.com/office/officeart/2005/8/colors/accent2_5" csCatId="accent2" phldr="1"/>
      <dgm:spPr/>
      <dgm:t>
        <a:bodyPr/>
        <a:lstStyle/>
        <a:p>
          <a:endParaRPr lang="zh-CN" altLang="en-US"/>
        </a:p>
      </dgm:t>
    </dgm:pt>
    <dgm:pt modelId="{E5DC37FA-121D-46C6-BEE6-6842B05C750E}">
      <dgm:prSet phldrT="[文本]" custT="1">
        <dgm:style>
          <a:lnRef idx="1">
            <a:schemeClr val="accent2"/>
          </a:lnRef>
          <a:fillRef idx="3">
            <a:schemeClr val="accent2"/>
          </a:fillRef>
          <a:effectRef idx="2">
            <a:schemeClr val="accent2"/>
          </a:effectRef>
          <a:fontRef idx="minor">
            <a:schemeClr val="lt1"/>
          </a:fontRef>
        </dgm:style>
      </dgm:prSet>
      <dgm:spPr/>
      <dgm:t>
        <a:bodyPr/>
        <a:lstStyle/>
        <a:p>
          <a:pPr algn="ctr"/>
          <a:r>
            <a:rPr lang="en-US" altLang="zh-CN" sz="3800" dirty="0" smtClean="0">
              <a:latin typeface="Arial" pitchFamily="34" charset="0"/>
              <a:cs typeface="Arial" pitchFamily="34" charset="0"/>
            </a:rPr>
            <a:t>Input:</a:t>
          </a:r>
          <a:r>
            <a:rPr lang="en-US" altLang="zh-CN" sz="4000" dirty="0" smtClean="0">
              <a:latin typeface="Arial" pitchFamily="34" charset="0"/>
              <a:cs typeface="Arial" pitchFamily="34" charset="0"/>
            </a:rPr>
            <a:t> </a:t>
          </a:r>
        </a:p>
        <a:p>
          <a:pPr algn="ctr"/>
          <a:r>
            <a:rPr lang="en-US" altLang="zh-CN" sz="3200" i="1" dirty="0" err="1" smtClean="0">
              <a:latin typeface="Arial" pitchFamily="34" charset="0"/>
              <a:cs typeface="Arial" pitchFamily="34" charset="0"/>
            </a:rPr>
            <a:t>G</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V</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E</a:t>
          </a:r>
          <a:r>
            <a:rPr lang="en-US" altLang="zh-CN" sz="3200" i="1" baseline="30000" dirty="0"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X</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Y</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p>
        <a:p>
          <a:pPr algn="ctr"/>
          <a:r>
            <a:rPr lang="en-US" altLang="zh-CN" sz="2000" i="1" dirty="0" smtClean="0">
              <a:latin typeface="Arial" pitchFamily="34" charset="0"/>
              <a:cs typeface="Arial" pitchFamily="34" charset="0"/>
            </a:rPr>
            <a:t>t</a:t>
          </a:r>
          <a:r>
            <a:rPr lang="en-US" altLang="zh-CN" sz="2000" dirty="0" smtClean="0">
              <a:latin typeface="Arial" pitchFamily="34" charset="0"/>
              <a:cs typeface="Arial" pitchFamily="34" charset="0"/>
            </a:rPr>
            <a:t> = 1,2,…</a:t>
          </a:r>
          <a:r>
            <a:rPr lang="en-US" altLang="zh-CN" sz="2000" i="1" dirty="0" smtClean="0">
              <a:latin typeface="Arial" pitchFamily="34" charset="0"/>
              <a:cs typeface="Arial" pitchFamily="34" charset="0"/>
            </a:rPr>
            <a:t>T</a:t>
          </a:r>
          <a:endParaRPr lang="zh-CN" altLang="en-US" sz="2000" i="1" dirty="0">
            <a:latin typeface="Arial" pitchFamily="34" charset="0"/>
            <a:cs typeface="Arial" pitchFamily="34" charset="0"/>
          </a:endParaRPr>
        </a:p>
      </dgm:t>
    </dgm:pt>
    <dgm:pt modelId="{FAFD7AC4-89D8-47B7-93AA-9B5021DECE4E}" type="parTrans" cxnId="{7C387072-51A5-4358-AC3F-D5BD70F84923}">
      <dgm:prSet/>
      <dgm:spPr/>
      <dgm:t>
        <a:bodyPr/>
        <a:lstStyle/>
        <a:p>
          <a:pPr algn="ctr"/>
          <a:endParaRPr lang="zh-CN" altLang="en-US"/>
        </a:p>
      </dgm:t>
    </dgm:pt>
    <dgm:pt modelId="{2E3238B1-4D9D-45FA-A89A-1DCE2630C0DB}" type="sibTrans" cxnId="{7C387072-51A5-4358-AC3F-D5BD70F84923}">
      <dgm:prSet/>
      <dgm:spPr/>
      <dgm:t>
        <a:bodyPr/>
        <a:lstStyle/>
        <a:p>
          <a:pPr algn="ctr"/>
          <a:endParaRPr lang="zh-CN" altLang="en-US"/>
        </a:p>
      </dgm:t>
    </dgm:pt>
    <dgm:pt modelId="{D62F262D-F639-47C0-A628-DAC2BCEA5649}">
      <dgm:prSet phldrT="[文本]">
        <dgm:style>
          <a:lnRef idx="0">
            <a:schemeClr val="accent6"/>
          </a:lnRef>
          <a:fillRef idx="3">
            <a:schemeClr val="accent6"/>
          </a:fillRef>
          <a:effectRef idx="3">
            <a:schemeClr val="accent6"/>
          </a:effectRef>
          <a:fontRef idx="minor">
            <a:schemeClr val="lt1"/>
          </a:fontRef>
        </dgm:style>
      </dgm:prSet>
      <dgm:spPr/>
      <dgm:t>
        <a:bodyPr/>
        <a:lstStyle/>
        <a:p>
          <a:pPr algn="ctr"/>
          <a:r>
            <a:rPr lang="en-US" altLang="zh-CN" dirty="0" smtClean="0">
              <a:latin typeface="Arial" pitchFamily="34" charset="0"/>
              <a:cs typeface="Arial" pitchFamily="34" charset="0"/>
            </a:rPr>
            <a:t>Output:</a:t>
          </a:r>
        </a:p>
        <a:p>
          <a:pPr algn="ctr"/>
          <a:r>
            <a:rPr lang="en-US" altLang="zh-CN" i="1" dirty="0" smtClean="0">
              <a:latin typeface="Arial" pitchFamily="34" charset="0"/>
              <a:cs typeface="Arial" pitchFamily="34" charset="0"/>
            </a:rPr>
            <a:t>F: f(</a:t>
          </a:r>
          <a:r>
            <a:rPr lang="en-US" altLang="zh-CN" i="1" dirty="0" err="1" smtClean="0">
              <a:latin typeface="Arial" pitchFamily="34" charset="0"/>
              <a:cs typeface="Arial" pitchFamily="34" charset="0"/>
            </a:rPr>
            <a:t>G</a:t>
          </a:r>
          <a:r>
            <a:rPr lang="en-US" altLang="zh-CN" i="1" baseline="30000" dirty="0" err="1" smtClean="0">
              <a:latin typeface="Arial" pitchFamily="34" charset="0"/>
              <a:cs typeface="Arial" pitchFamily="34" charset="0"/>
            </a:rPr>
            <a:t>t</a:t>
          </a:r>
          <a:r>
            <a:rPr lang="en-US" altLang="zh-CN" i="1" dirty="0" smtClean="0">
              <a:latin typeface="Arial" pitchFamily="34" charset="0"/>
              <a:cs typeface="Arial" pitchFamily="34" charset="0"/>
            </a:rPr>
            <a:t>) -&gt;</a:t>
          </a:r>
          <a:r>
            <a:rPr lang="en-US" altLang="zh-CN" i="1" dirty="0" err="1" smtClean="0">
              <a:latin typeface="Arial" pitchFamily="34" charset="0"/>
              <a:cs typeface="Arial" pitchFamily="34" charset="0"/>
            </a:rPr>
            <a:t>Y</a:t>
          </a:r>
          <a:r>
            <a:rPr lang="en-US" altLang="zh-CN" i="1" baseline="30000" dirty="0" err="1" smtClean="0">
              <a:latin typeface="Arial" pitchFamily="34" charset="0"/>
              <a:cs typeface="Arial" pitchFamily="34" charset="0"/>
            </a:rPr>
            <a:t>t</a:t>
          </a:r>
          <a:r>
            <a:rPr lang="en-US" altLang="zh-CN" i="1" baseline="30000" dirty="0" smtClean="0">
              <a:latin typeface="Arial" pitchFamily="34" charset="0"/>
              <a:cs typeface="Arial" pitchFamily="34" charset="0"/>
            </a:rPr>
            <a:t>   </a:t>
          </a:r>
          <a:endParaRPr lang="zh-CN" altLang="en-US" dirty="0">
            <a:latin typeface="Arial" pitchFamily="34" charset="0"/>
            <a:cs typeface="Arial" pitchFamily="34" charset="0"/>
          </a:endParaRPr>
        </a:p>
      </dgm:t>
    </dgm:pt>
    <dgm:pt modelId="{09BC776F-13A1-4313-A342-7F58576D7B3C}" type="parTrans" cxnId="{5C7FFCE0-1159-4AA9-8A1F-56F36DEC467C}">
      <dgm:prSet/>
      <dgm:spPr/>
      <dgm:t>
        <a:bodyPr/>
        <a:lstStyle/>
        <a:p>
          <a:pPr algn="ctr"/>
          <a:endParaRPr lang="zh-CN" altLang="en-US"/>
        </a:p>
      </dgm:t>
    </dgm:pt>
    <dgm:pt modelId="{D086B869-E100-4DB4-BBD7-B7BA83522133}" type="sibTrans" cxnId="{5C7FFCE0-1159-4AA9-8A1F-56F36DEC467C}">
      <dgm:prSet/>
      <dgm:spPr/>
      <dgm:t>
        <a:bodyPr/>
        <a:lstStyle/>
        <a:p>
          <a:pPr algn="ctr"/>
          <a:endParaRPr lang="zh-CN" altLang="en-US"/>
        </a:p>
      </dgm:t>
    </dgm:pt>
    <dgm:pt modelId="{DDE40156-3CD8-4589-9C6D-EDC46213ED0E}" type="pres">
      <dgm:prSet presAssocID="{695D9399-0F1D-47E1-8599-610648E2C509}" presName="Name0" presStyleCnt="0">
        <dgm:presLayoutVars>
          <dgm:dir/>
          <dgm:resizeHandles val="exact"/>
        </dgm:presLayoutVars>
      </dgm:prSet>
      <dgm:spPr/>
      <dgm:t>
        <a:bodyPr/>
        <a:lstStyle/>
        <a:p>
          <a:endParaRPr lang="zh-CN" altLang="en-US"/>
        </a:p>
      </dgm:t>
    </dgm:pt>
    <dgm:pt modelId="{754BD3A8-36FE-4BFD-9BB0-2A46EEAE261A}" type="pres">
      <dgm:prSet presAssocID="{E5DC37FA-121D-46C6-BEE6-6842B05C750E}" presName="node" presStyleLbl="node1" presStyleIdx="0" presStyleCnt="2" custLinFactNeighborX="5538" custLinFactNeighborY="5556">
        <dgm:presLayoutVars>
          <dgm:bulletEnabled val="1"/>
        </dgm:presLayoutVars>
      </dgm:prSet>
      <dgm:spPr/>
      <dgm:t>
        <a:bodyPr/>
        <a:lstStyle/>
        <a:p>
          <a:endParaRPr lang="zh-CN" altLang="en-US"/>
        </a:p>
      </dgm:t>
    </dgm:pt>
    <dgm:pt modelId="{213D603E-0891-4AA6-A8DD-A6E609EC8225}" type="pres">
      <dgm:prSet presAssocID="{2E3238B1-4D9D-45FA-A89A-1DCE2630C0DB}" presName="sibTrans" presStyleLbl="sibTrans2D1" presStyleIdx="0" presStyleCnt="1" custScaleY="36922" custLinFactNeighborY="-6049"/>
      <dgm:spPr/>
      <dgm:t>
        <a:bodyPr/>
        <a:lstStyle/>
        <a:p>
          <a:endParaRPr lang="zh-CN" altLang="en-US"/>
        </a:p>
      </dgm:t>
    </dgm:pt>
    <dgm:pt modelId="{F3C19D88-4788-4D3D-882C-DA9314B13DAB}" type="pres">
      <dgm:prSet presAssocID="{2E3238B1-4D9D-45FA-A89A-1DCE2630C0DB}" presName="connectorText" presStyleLbl="sibTrans2D1" presStyleIdx="0" presStyleCnt="1"/>
      <dgm:spPr/>
      <dgm:t>
        <a:bodyPr/>
        <a:lstStyle/>
        <a:p>
          <a:endParaRPr lang="zh-CN" altLang="en-US"/>
        </a:p>
      </dgm:t>
    </dgm:pt>
    <dgm:pt modelId="{58F3EFF2-D7AC-40E3-B027-446B4D013A83}" type="pres">
      <dgm:prSet presAssocID="{D62F262D-F639-47C0-A628-DAC2BCEA5649}" presName="node" presStyleLbl="node1" presStyleIdx="1" presStyleCnt="2">
        <dgm:presLayoutVars>
          <dgm:bulletEnabled val="1"/>
        </dgm:presLayoutVars>
      </dgm:prSet>
      <dgm:spPr/>
      <dgm:t>
        <a:bodyPr/>
        <a:lstStyle/>
        <a:p>
          <a:endParaRPr lang="zh-CN" altLang="en-US"/>
        </a:p>
      </dgm:t>
    </dgm:pt>
  </dgm:ptLst>
  <dgm:cxnLst>
    <dgm:cxn modelId="{7C387072-51A5-4358-AC3F-D5BD70F84923}" srcId="{695D9399-0F1D-47E1-8599-610648E2C509}" destId="{E5DC37FA-121D-46C6-BEE6-6842B05C750E}" srcOrd="0" destOrd="0" parTransId="{FAFD7AC4-89D8-47B7-93AA-9B5021DECE4E}" sibTransId="{2E3238B1-4D9D-45FA-A89A-1DCE2630C0DB}"/>
    <dgm:cxn modelId="{B678B3BE-CD8F-4FF4-A701-929AF698F1FD}" type="presOf" srcId="{695D9399-0F1D-47E1-8599-610648E2C509}" destId="{DDE40156-3CD8-4589-9C6D-EDC46213ED0E}" srcOrd="0" destOrd="0" presId="urn:microsoft.com/office/officeart/2005/8/layout/process1"/>
    <dgm:cxn modelId="{5C7FFCE0-1159-4AA9-8A1F-56F36DEC467C}" srcId="{695D9399-0F1D-47E1-8599-610648E2C509}" destId="{D62F262D-F639-47C0-A628-DAC2BCEA5649}" srcOrd="1" destOrd="0" parTransId="{09BC776F-13A1-4313-A342-7F58576D7B3C}" sibTransId="{D086B869-E100-4DB4-BBD7-B7BA83522133}"/>
    <dgm:cxn modelId="{C5860FE2-BA0C-4C4A-8D3B-AED59C388E66}" type="presOf" srcId="{D62F262D-F639-47C0-A628-DAC2BCEA5649}" destId="{58F3EFF2-D7AC-40E3-B027-446B4D013A83}" srcOrd="0" destOrd="0" presId="urn:microsoft.com/office/officeart/2005/8/layout/process1"/>
    <dgm:cxn modelId="{74FAD234-3BED-49F4-A8E7-33F4098E2D29}" type="presOf" srcId="{2E3238B1-4D9D-45FA-A89A-1DCE2630C0DB}" destId="{213D603E-0891-4AA6-A8DD-A6E609EC8225}" srcOrd="0" destOrd="0" presId="urn:microsoft.com/office/officeart/2005/8/layout/process1"/>
    <dgm:cxn modelId="{2E3370E9-E0FE-4499-A25B-AD2AAF0165C8}" type="presOf" srcId="{2E3238B1-4D9D-45FA-A89A-1DCE2630C0DB}" destId="{F3C19D88-4788-4D3D-882C-DA9314B13DAB}" srcOrd="1" destOrd="0" presId="urn:microsoft.com/office/officeart/2005/8/layout/process1"/>
    <dgm:cxn modelId="{FDF23E73-EA6F-4C21-A2D0-FA5C0A2C3207}" type="presOf" srcId="{E5DC37FA-121D-46C6-BEE6-6842B05C750E}" destId="{754BD3A8-36FE-4BFD-9BB0-2A46EEAE261A}" srcOrd="0" destOrd="0" presId="urn:microsoft.com/office/officeart/2005/8/layout/process1"/>
    <dgm:cxn modelId="{B1FA54AD-F175-4DAC-970F-D2C2D17E61B9}" type="presParOf" srcId="{DDE40156-3CD8-4589-9C6D-EDC46213ED0E}" destId="{754BD3A8-36FE-4BFD-9BB0-2A46EEAE261A}" srcOrd="0" destOrd="0" presId="urn:microsoft.com/office/officeart/2005/8/layout/process1"/>
    <dgm:cxn modelId="{A9354B9D-C39D-4209-8CF5-A90C86C2F24A}" type="presParOf" srcId="{DDE40156-3CD8-4589-9C6D-EDC46213ED0E}" destId="{213D603E-0891-4AA6-A8DD-A6E609EC8225}" srcOrd="1" destOrd="0" presId="urn:microsoft.com/office/officeart/2005/8/layout/process1"/>
    <dgm:cxn modelId="{4E6A42A6-ADAB-4C0A-AAFA-0F5767E6465D}" type="presParOf" srcId="{213D603E-0891-4AA6-A8DD-A6E609EC8225}" destId="{F3C19D88-4788-4D3D-882C-DA9314B13DAB}" srcOrd="0" destOrd="0" presId="urn:microsoft.com/office/officeart/2005/8/layout/process1"/>
    <dgm:cxn modelId="{77116653-6570-460B-AF96-1203BB7204C6}" type="presParOf" srcId="{DDE40156-3CD8-4589-9C6D-EDC46213ED0E}" destId="{58F3EFF2-D7AC-40E3-B027-446B4D013A83}" srcOrd="2" destOrd="0" presId="urn:microsoft.com/office/officeart/2005/8/layout/process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54BD3A8-36FE-4BFD-9BB0-2A46EEAE261A}">
      <dsp:nvSpPr>
        <dsp:cNvPr id="0" name=""/>
        <dsp:cNvSpPr/>
      </dsp:nvSpPr>
      <dsp:spPr>
        <a:xfrm>
          <a:off x="88269" y="0"/>
          <a:ext cx="3709672" cy="1600200"/>
        </a:xfrm>
        <a:prstGeom prst="roundRect">
          <a:avLst>
            <a:gd name="adj" fmla="val 1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altLang="zh-CN" sz="3800" kern="1200" dirty="0" smtClean="0">
              <a:latin typeface="Arial" pitchFamily="34" charset="0"/>
              <a:cs typeface="Arial" pitchFamily="34" charset="0"/>
            </a:rPr>
            <a:t>Input:</a:t>
          </a:r>
          <a:r>
            <a:rPr lang="en-US" altLang="zh-CN" sz="4000" kern="1200" dirty="0" smtClean="0">
              <a:latin typeface="Arial" pitchFamily="34" charset="0"/>
              <a:cs typeface="Arial" pitchFamily="34" charset="0"/>
            </a:rPr>
            <a:t> </a:t>
          </a:r>
        </a:p>
        <a:p>
          <a:pPr lvl="0" algn="ctr" defTabSz="1689100">
            <a:lnSpc>
              <a:spcPct val="90000"/>
            </a:lnSpc>
            <a:spcBef>
              <a:spcPct val="0"/>
            </a:spcBef>
            <a:spcAft>
              <a:spcPct val="35000"/>
            </a:spcAft>
          </a:pPr>
          <a:r>
            <a:rPr lang="en-US" altLang="zh-CN" sz="3200" i="1" kern="1200" dirty="0" err="1" smtClean="0">
              <a:latin typeface="Arial" pitchFamily="34" charset="0"/>
              <a:cs typeface="Arial" pitchFamily="34" charset="0"/>
            </a:rPr>
            <a:t>G</a:t>
          </a:r>
          <a:r>
            <a:rPr lang="en-US" altLang="zh-CN" sz="3200" i="1" kern="1200" baseline="30000" dirty="0" err="1" smtClean="0">
              <a:latin typeface="Arial" pitchFamily="34" charset="0"/>
              <a:cs typeface="Arial" pitchFamily="34" charset="0"/>
            </a:rPr>
            <a:t>t</a:t>
          </a:r>
          <a:r>
            <a:rPr lang="en-US" altLang="zh-CN" sz="3200" kern="1200" dirty="0" smtClean="0">
              <a:latin typeface="Arial" pitchFamily="34" charset="0"/>
              <a:cs typeface="Arial" pitchFamily="34" charset="0"/>
            </a:rPr>
            <a:t> =(</a:t>
          </a:r>
          <a:r>
            <a:rPr lang="en-US" altLang="zh-CN" sz="3200" i="1" kern="1200" dirty="0" err="1" smtClean="0">
              <a:latin typeface="Arial" pitchFamily="34" charset="0"/>
              <a:cs typeface="Arial" pitchFamily="34" charset="0"/>
            </a:rPr>
            <a:t>V</a:t>
          </a:r>
          <a:r>
            <a:rPr lang="en-US" altLang="zh-CN" sz="3200" i="1" kern="1200" baseline="30000" dirty="0" err="1" smtClean="0">
              <a:latin typeface="Arial" pitchFamily="34" charset="0"/>
              <a:cs typeface="Arial" pitchFamily="34" charset="0"/>
            </a:rPr>
            <a:t>t</a:t>
          </a:r>
          <a:r>
            <a:rPr lang="en-US" altLang="zh-CN" sz="3200" kern="1200" dirty="0" smtClean="0">
              <a:latin typeface="Arial" pitchFamily="34" charset="0"/>
              <a:cs typeface="Arial" pitchFamily="34" charset="0"/>
            </a:rPr>
            <a:t>, </a:t>
          </a:r>
          <a:r>
            <a:rPr lang="en-US" altLang="zh-CN" sz="3200" i="1" kern="1200" dirty="0" smtClean="0">
              <a:latin typeface="Arial" pitchFamily="34" charset="0"/>
              <a:cs typeface="Arial" pitchFamily="34" charset="0"/>
            </a:rPr>
            <a:t>E</a:t>
          </a:r>
          <a:r>
            <a:rPr lang="en-US" altLang="zh-CN" sz="3200" i="1" kern="1200" baseline="30000" dirty="0" smtClean="0">
              <a:latin typeface="Arial" pitchFamily="34" charset="0"/>
              <a:cs typeface="Arial" pitchFamily="34" charset="0"/>
            </a:rPr>
            <a:t>t</a:t>
          </a:r>
          <a:r>
            <a:rPr lang="en-US" altLang="zh-CN" sz="3200" kern="1200" dirty="0" smtClean="0">
              <a:latin typeface="Arial" pitchFamily="34" charset="0"/>
              <a:cs typeface="Arial" pitchFamily="34" charset="0"/>
            </a:rPr>
            <a:t>, </a:t>
          </a:r>
          <a:r>
            <a:rPr lang="en-US" altLang="zh-CN" sz="3200" i="1" kern="1200" dirty="0" err="1" smtClean="0">
              <a:latin typeface="Arial" pitchFamily="34" charset="0"/>
              <a:cs typeface="Arial" pitchFamily="34" charset="0"/>
            </a:rPr>
            <a:t>X</a:t>
          </a:r>
          <a:r>
            <a:rPr lang="en-US" altLang="zh-CN" sz="3200" i="1" kern="1200" baseline="30000" dirty="0" err="1" smtClean="0">
              <a:latin typeface="Arial" pitchFamily="34" charset="0"/>
              <a:cs typeface="Arial" pitchFamily="34" charset="0"/>
            </a:rPr>
            <a:t>t</a:t>
          </a:r>
          <a:r>
            <a:rPr lang="en-US" altLang="zh-CN" sz="3200" kern="1200" dirty="0" smtClean="0">
              <a:latin typeface="Arial" pitchFamily="34" charset="0"/>
              <a:cs typeface="Arial" pitchFamily="34" charset="0"/>
            </a:rPr>
            <a:t>, </a:t>
          </a:r>
          <a:r>
            <a:rPr lang="en-US" altLang="zh-CN" sz="3200" i="1" kern="1200" dirty="0" err="1" smtClean="0">
              <a:latin typeface="Arial" pitchFamily="34" charset="0"/>
              <a:cs typeface="Arial" pitchFamily="34" charset="0"/>
            </a:rPr>
            <a:t>Y</a:t>
          </a:r>
          <a:r>
            <a:rPr lang="en-US" altLang="zh-CN" sz="3200" i="1" kern="1200" baseline="30000" dirty="0" err="1" smtClean="0">
              <a:latin typeface="Arial" pitchFamily="34" charset="0"/>
              <a:cs typeface="Arial" pitchFamily="34" charset="0"/>
            </a:rPr>
            <a:t>t</a:t>
          </a:r>
          <a:r>
            <a:rPr lang="en-US" altLang="zh-CN" sz="3200" kern="1200" dirty="0" smtClean="0">
              <a:latin typeface="Arial" pitchFamily="34" charset="0"/>
              <a:cs typeface="Arial" pitchFamily="34" charset="0"/>
            </a:rPr>
            <a:t>) </a:t>
          </a:r>
        </a:p>
        <a:p>
          <a:pPr lvl="0" algn="ctr" defTabSz="1689100">
            <a:lnSpc>
              <a:spcPct val="90000"/>
            </a:lnSpc>
            <a:spcBef>
              <a:spcPct val="0"/>
            </a:spcBef>
            <a:spcAft>
              <a:spcPct val="35000"/>
            </a:spcAft>
          </a:pPr>
          <a:r>
            <a:rPr lang="en-US" altLang="zh-CN" sz="2000" i="1" kern="1200" dirty="0" smtClean="0">
              <a:latin typeface="Arial" pitchFamily="34" charset="0"/>
              <a:cs typeface="Arial" pitchFamily="34" charset="0"/>
            </a:rPr>
            <a:t>t</a:t>
          </a:r>
          <a:r>
            <a:rPr lang="en-US" altLang="zh-CN" sz="2000" kern="1200" dirty="0" smtClean="0">
              <a:latin typeface="Arial" pitchFamily="34" charset="0"/>
              <a:cs typeface="Arial" pitchFamily="34" charset="0"/>
            </a:rPr>
            <a:t> = 1,2,…</a:t>
          </a:r>
          <a:r>
            <a:rPr lang="en-US" altLang="zh-CN" sz="2000" i="1" kern="1200" dirty="0" smtClean="0">
              <a:latin typeface="Arial" pitchFamily="34" charset="0"/>
              <a:cs typeface="Arial" pitchFamily="34" charset="0"/>
            </a:rPr>
            <a:t>T</a:t>
          </a:r>
          <a:endParaRPr lang="zh-CN" altLang="en-US" sz="2000" i="1" kern="1200" dirty="0">
            <a:latin typeface="Arial" pitchFamily="34" charset="0"/>
            <a:cs typeface="Arial" pitchFamily="34" charset="0"/>
          </a:endParaRPr>
        </a:p>
      </dsp:txBody>
      <dsp:txXfrm>
        <a:off x="88269" y="0"/>
        <a:ext cx="3709672" cy="1600200"/>
      </dsp:txXfrm>
    </dsp:sp>
    <dsp:sp modelId="{213D603E-0891-4AA6-A8DD-A6E609EC8225}">
      <dsp:nvSpPr>
        <dsp:cNvPr id="0" name=""/>
        <dsp:cNvSpPr/>
      </dsp:nvSpPr>
      <dsp:spPr>
        <a:xfrm>
          <a:off x="4148365" y="574608"/>
          <a:ext cx="742896" cy="339681"/>
        </a:xfrm>
        <a:prstGeom prst="rightArrow">
          <a:avLst>
            <a:gd name="adj1" fmla="val 60000"/>
            <a:gd name="adj2" fmla="val 50000"/>
          </a:avLst>
        </a:prstGeom>
        <a:gradFill rotWithShape="0">
          <a:gsLst>
            <a:gs pos="0">
              <a:schemeClr val="accent2">
                <a:shade val="90000"/>
                <a:hueOff val="0"/>
                <a:satOff val="0"/>
                <a:lumOff val="0"/>
                <a:alphaOff val="0"/>
                <a:shade val="51000"/>
                <a:satMod val="130000"/>
              </a:schemeClr>
            </a:gs>
            <a:gs pos="80000">
              <a:schemeClr val="accent2">
                <a:shade val="90000"/>
                <a:hueOff val="0"/>
                <a:satOff val="0"/>
                <a:lumOff val="0"/>
                <a:alphaOff val="0"/>
                <a:shade val="93000"/>
                <a:satMod val="130000"/>
              </a:schemeClr>
            </a:gs>
            <a:gs pos="100000">
              <a:schemeClr val="accent2">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CN" altLang="en-US" sz="1500" kern="1200"/>
        </a:p>
      </dsp:txBody>
      <dsp:txXfrm>
        <a:off x="4148365" y="574608"/>
        <a:ext cx="742896" cy="339681"/>
      </dsp:txXfrm>
    </dsp:sp>
    <dsp:sp modelId="{58F3EFF2-D7AC-40E3-B027-446B4D013A83}">
      <dsp:nvSpPr>
        <dsp:cNvPr id="0" name=""/>
        <dsp:cNvSpPr/>
      </dsp:nvSpPr>
      <dsp:spPr>
        <a:xfrm>
          <a:off x="5199634" y="0"/>
          <a:ext cx="3709672" cy="1600200"/>
        </a:xfrm>
        <a:prstGeom prst="roundRect">
          <a:avLst>
            <a:gd name="adj" fmla="val 10000"/>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altLang="zh-CN" sz="3800" kern="1200" dirty="0" smtClean="0">
              <a:latin typeface="Arial" pitchFamily="34" charset="0"/>
              <a:cs typeface="Arial" pitchFamily="34" charset="0"/>
            </a:rPr>
            <a:t>Output:</a:t>
          </a:r>
        </a:p>
        <a:p>
          <a:pPr lvl="0" algn="ctr" defTabSz="1689100">
            <a:lnSpc>
              <a:spcPct val="90000"/>
            </a:lnSpc>
            <a:spcBef>
              <a:spcPct val="0"/>
            </a:spcBef>
            <a:spcAft>
              <a:spcPct val="35000"/>
            </a:spcAft>
          </a:pPr>
          <a:r>
            <a:rPr lang="en-US" altLang="zh-CN" sz="3800" i="1" kern="1200" dirty="0" smtClean="0">
              <a:latin typeface="Arial" pitchFamily="34" charset="0"/>
              <a:cs typeface="Arial" pitchFamily="34" charset="0"/>
            </a:rPr>
            <a:t>F: f(</a:t>
          </a:r>
          <a:r>
            <a:rPr lang="en-US" altLang="zh-CN" sz="3800" i="1" kern="1200" dirty="0" err="1" smtClean="0">
              <a:latin typeface="Arial" pitchFamily="34" charset="0"/>
              <a:cs typeface="Arial" pitchFamily="34" charset="0"/>
            </a:rPr>
            <a:t>G</a:t>
          </a:r>
          <a:r>
            <a:rPr lang="en-US" altLang="zh-CN" sz="3800" i="1" kern="1200" baseline="30000" dirty="0" err="1" smtClean="0">
              <a:latin typeface="Arial" pitchFamily="34" charset="0"/>
              <a:cs typeface="Arial" pitchFamily="34" charset="0"/>
            </a:rPr>
            <a:t>t</a:t>
          </a:r>
          <a:r>
            <a:rPr lang="en-US" altLang="zh-CN" sz="3800" i="1" kern="1200" dirty="0" smtClean="0">
              <a:latin typeface="Arial" pitchFamily="34" charset="0"/>
              <a:cs typeface="Arial" pitchFamily="34" charset="0"/>
            </a:rPr>
            <a:t>) -&gt;</a:t>
          </a:r>
          <a:r>
            <a:rPr lang="en-US" altLang="zh-CN" sz="3800" i="1" kern="1200" dirty="0" err="1" smtClean="0">
              <a:latin typeface="Arial" pitchFamily="34" charset="0"/>
              <a:cs typeface="Arial" pitchFamily="34" charset="0"/>
            </a:rPr>
            <a:t>Y</a:t>
          </a:r>
          <a:r>
            <a:rPr lang="en-US" altLang="zh-CN" sz="3800" i="1" kern="1200" baseline="30000" dirty="0" err="1" smtClean="0">
              <a:latin typeface="Arial" pitchFamily="34" charset="0"/>
              <a:cs typeface="Arial" pitchFamily="34" charset="0"/>
            </a:rPr>
            <a:t>t</a:t>
          </a:r>
          <a:r>
            <a:rPr lang="en-US" altLang="zh-CN" sz="3800" i="1" kern="1200" baseline="30000" dirty="0" smtClean="0">
              <a:latin typeface="Arial" pitchFamily="34" charset="0"/>
              <a:cs typeface="Arial" pitchFamily="34" charset="0"/>
            </a:rPr>
            <a:t>   </a:t>
          </a:r>
          <a:endParaRPr lang="zh-CN" altLang="en-US" sz="3800" kern="1200" dirty="0">
            <a:latin typeface="Arial" pitchFamily="34" charset="0"/>
            <a:cs typeface="Arial" pitchFamily="34" charset="0"/>
          </a:endParaRPr>
        </a:p>
      </dsp:txBody>
      <dsp:txXfrm>
        <a:off x="5199634" y="0"/>
        <a:ext cx="3709672" cy="16002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52750"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zh-CN"/>
          </a:p>
        </p:txBody>
      </p:sp>
      <p:sp>
        <p:nvSpPr>
          <p:cNvPr id="59395" name="Rectangle 3"/>
          <p:cNvSpPr>
            <a:spLocks noGrp="1" noChangeArrowheads="1"/>
          </p:cNvSpPr>
          <p:nvPr>
            <p:ph type="dt" idx="1"/>
          </p:nvPr>
        </p:nvSpPr>
        <p:spPr bwMode="auto">
          <a:xfrm>
            <a:off x="3859213" y="0"/>
            <a:ext cx="2952750"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30724" name="Rectangle 4"/>
          <p:cNvSpPr>
            <a:spLocks noGrp="1" noRot="1" noChangeAspect="1" noChangeArrowheads="1" noTextEdit="1"/>
          </p:cNvSpPr>
          <p:nvPr>
            <p:ph type="sldImg" idx="2"/>
          </p:nvPr>
        </p:nvSpPr>
        <p:spPr bwMode="auto">
          <a:xfrm>
            <a:off x="950913" y="736600"/>
            <a:ext cx="4913312" cy="3684588"/>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681038" y="4667250"/>
            <a:ext cx="5451475" cy="4421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59398" name="Rectangle 6"/>
          <p:cNvSpPr>
            <a:spLocks noGrp="1" noChangeArrowheads="1"/>
          </p:cNvSpPr>
          <p:nvPr>
            <p:ph type="ftr" sz="quarter" idx="4"/>
          </p:nvPr>
        </p:nvSpPr>
        <p:spPr bwMode="auto">
          <a:xfrm>
            <a:off x="0" y="9331325"/>
            <a:ext cx="2952750"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zh-CN"/>
          </a:p>
        </p:txBody>
      </p:sp>
      <p:sp>
        <p:nvSpPr>
          <p:cNvPr id="59399" name="Rectangle 7"/>
          <p:cNvSpPr>
            <a:spLocks noGrp="1" noChangeArrowheads="1"/>
          </p:cNvSpPr>
          <p:nvPr>
            <p:ph type="sldNum" sz="quarter" idx="5"/>
          </p:nvPr>
        </p:nvSpPr>
        <p:spPr bwMode="auto">
          <a:xfrm>
            <a:off x="3859213" y="9331325"/>
            <a:ext cx="2952750"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3804948-14D2-43DA-B3DB-CF1972FFF4B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algn="just"/>
            <a:r>
              <a:rPr lang="en-US" altLang="zh-CN" dirty="0" smtClean="0"/>
              <a:t>Good afternoon</a:t>
            </a:r>
            <a:r>
              <a:rPr lang="en-US" altLang="zh-CN" baseline="0" dirty="0" smtClean="0"/>
              <a:t>. I am </a:t>
            </a:r>
            <a:r>
              <a:rPr lang="en-US" altLang="zh-CN" baseline="0" dirty="0" err="1" smtClean="0"/>
              <a:t>Chenhao</a:t>
            </a:r>
            <a:r>
              <a:rPr lang="en-US" altLang="zh-CN" baseline="0" dirty="0" smtClean="0"/>
              <a:t> Tan, from </a:t>
            </a:r>
            <a:r>
              <a:rPr lang="en-US" altLang="zh-CN" baseline="0" dirty="0" err="1" smtClean="0"/>
              <a:t>Tsinghua</a:t>
            </a:r>
            <a:r>
              <a:rPr lang="en-US" altLang="zh-CN" baseline="0" dirty="0" smtClean="0"/>
              <a:t> University. And the title of my talk is social action tracking via noise tolerant time-varying factor graphs. This is a joint work with </a:t>
            </a:r>
            <a:r>
              <a:rPr lang="en-US" altLang="zh-CN" baseline="0" dirty="0" err="1" smtClean="0"/>
              <a:t>Jie</a:t>
            </a:r>
            <a:r>
              <a:rPr lang="en-US" altLang="zh-CN" baseline="0" dirty="0" smtClean="0"/>
              <a:t> Tang, </a:t>
            </a:r>
            <a:r>
              <a:rPr lang="en-US" altLang="zh-CN" baseline="0" dirty="0" err="1" smtClean="0"/>
              <a:t>Jimeng</a:t>
            </a:r>
            <a:r>
              <a:rPr lang="en-US" altLang="zh-CN" baseline="0" dirty="0" smtClean="0"/>
              <a:t> Sun, </a:t>
            </a:r>
            <a:r>
              <a:rPr lang="en-US" altLang="zh-CN" baseline="0" dirty="0" err="1" smtClean="0"/>
              <a:t>Quan</a:t>
            </a:r>
            <a:r>
              <a:rPr lang="en-US" altLang="zh-CN" baseline="0" dirty="0" smtClean="0"/>
              <a:t> Lin and </a:t>
            </a:r>
            <a:r>
              <a:rPr lang="en-US" altLang="zh-CN" baseline="0" dirty="0" err="1" smtClean="0"/>
              <a:t>Fengjiao</a:t>
            </a:r>
            <a:r>
              <a:rPr lang="en-US" altLang="zh-CN" baseline="0" dirty="0" smtClean="0"/>
              <a:t> Wang.</a:t>
            </a:r>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r>
              <a:rPr lang="en-US" altLang="zh-CN" dirty="0" smtClean="0"/>
              <a:t>This is the outline of</a:t>
            </a:r>
            <a:r>
              <a:rPr lang="en-US" altLang="zh-CN" baseline="0" dirty="0" smtClean="0"/>
              <a:t> this talk. First of all, I will introduce the motivation of this work.</a:t>
            </a:r>
            <a:endParaRPr lang="en-US" altLang="zh-CN"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2D6D666-A3B0-40A6-A599-476963B1117E}" type="slidenum">
              <a:rPr lang="en-US" altLang="zh-CN"/>
              <a:pPr/>
              <a:t>3</a:t>
            </a:fld>
            <a:endParaRPr lang="en-US" altLang="zh-CN"/>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lvl="1" eaLnBrk="1" hangingPunct="1"/>
            <a:r>
              <a:rPr lang="en-US" altLang="zh-CN" sz="2400" dirty="0" smtClean="0"/>
              <a:t>Online</a:t>
            </a:r>
            <a:r>
              <a:rPr lang="en-US" altLang="zh-CN" sz="2400" baseline="0" dirty="0" smtClean="0"/>
              <a:t> </a:t>
            </a:r>
            <a:r>
              <a:rPr lang="en-US" altLang="zh-CN" sz="2400" dirty="0" smtClean="0"/>
              <a:t>Social</a:t>
            </a:r>
            <a:r>
              <a:rPr lang="en-US" altLang="zh-CN" sz="2400" baseline="0" dirty="0" smtClean="0"/>
              <a:t> network has become quite important in people’s daily life. For example, there are more than 400 million users, which can be viewed as the third largest country in the world. And even more visitors than Google. While </a:t>
            </a:r>
            <a:r>
              <a:rPr lang="en-US" altLang="zh-CN" sz="2400" baseline="0" dirty="0" err="1" smtClean="0"/>
              <a:t>flickr</a:t>
            </a:r>
            <a:r>
              <a:rPr lang="en-US" altLang="zh-CN" sz="2400" baseline="0" dirty="0" smtClean="0"/>
              <a:t>, as a photo-sharing site ,there are more than 4 billion images. And Twitter has 4 billion tweets per quarter this year. And users can have various actions in online social network. For example, users in </a:t>
            </a:r>
            <a:r>
              <a:rPr lang="en-US" altLang="zh-CN" sz="2400" baseline="0" dirty="0" err="1" smtClean="0"/>
              <a:t>facebook</a:t>
            </a:r>
            <a:r>
              <a:rPr lang="en-US" altLang="zh-CN" sz="2400" baseline="0" dirty="0" smtClean="0"/>
              <a:t> can update statuses, create events and so on.</a:t>
            </a:r>
            <a:endParaRPr lang="zh-CN" altLang="en-US" sz="24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a:t>
            </a:r>
            <a:r>
              <a:rPr lang="en-US" altLang="zh-CN" baseline="0" dirty="0" smtClean="0"/>
              <a:t> take three concrete example actions which we analyzed in the paper as example for users’ actions in social networks. First, users in Twitter can post tweets on Haiti earthquake. Second, users in </a:t>
            </a:r>
            <a:r>
              <a:rPr lang="en-US" altLang="zh-CN" baseline="0" dirty="0" err="1" smtClean="0"/>
              <a:t>Flickr</a:t>
            </a:r>
            <a:r>
              <a:rPr lang="en-US" altLang="zh-CN" baseline="0" dirty="0" smtClean="0"/>
              <a:t> can add photos as favorites. Third, researchers can publish in KDD conference. </a:t>
            </a:r>
          </a:p>
          <a:p>
            <a:r>
              <a:rPr lang="en-US" altLang="zh-CN" baseline="0" dirty="0" smtClean="0"/>
              <a:t>So an interesting problem is how to predict </a:t>
            </a:r>
            <a:r>
              <a:rPr lang="en-US" altLang="zh-CN" baseline="0" dirty="0" err="1" smtClean="0"/>
              <a:t>users’actions</a:t>
            </a:r>
            <a:r>
              <a:rPr lang="en-US" altLang="zh-CN" baseline="0" dirty="0" smtClean="0"/>
              <a:t>, for example whether a user will post </a:t>
            </a:r>
            <a:r>
              <a:rPr lang="en-US" altLang="zh-CN" baseline="0" dirty="0" err="1" smtClean="0"/>
              <a:t>tweeets</a:t>
            </a:r>
            <a:r>
              <a:rPr lang="en-US" altLang="zh-CN" baseline="0" dirty="0" smtClean="0"/>
              <a:t> on Haiti Earthquake. If you post tweets on Haiti Earthquake, whether your friends will also do it? How your decision will be influenced by your friends and your own personal interest?</a:t>
            </a:r>
          </a:p>
          <a:p>
            <a:r>
              <a:rPr lang="en-US" altLang="zh-CN" baseline="0" dirty="0" smtClean="0"/>
              <a:t>And to solve this problem, there are two immediate challenges. First, how to model dynamic social actions simultaneously </a:t>
            </a:r>
            <a:r>
              <a:rPr lang="en-US" altLang="zh-CN" baseline="0" dirty="0" err="1" smtClean="0"/>
              <a:t>condering</a:t>
            </a:r>
            <a:r>
              <a:rPr lang="en-US" altLang="zh-CN" baseline="0" dirty="0" smtClean="0"/>
              <a:t> multiple factors? second, how to employ the model to predict actions.</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a:t>
            </a:r>
            <a:r>
              <a:rPr lang="en-US" altLang="zh-CN" baseline="0" dirty="0" smtClean="0"/>
              <a:t> take three concrete example actions which we analyzed in the paper as example for users’ actions in social networks. First, users in Twitter can post tweets on Haiti earthquake. Second, users in </a:t>
            </a:r>
            <a:r>
              <a:rPr lang="en-US" altLang="zh-CN" baseline="0" dirty="0" err="1" smtClean="0"/>
              <a:t>Flickr</a:t>
            </a:r>
            <a:r>
              <a:rPr lang="en-US" altLang="zh-CN" baseline="0" dirty="0" smtClean="0"/>
              <a:t> can add photos as favorites. Third, researchers can publish in KDD conference. </a:t>
            </a:r>
          </a:p>
          <a:p>
            <a:r>
              <a:rPr lang="en-US" altLang="zh-CN" baseline="0" dirty="0" smtClean="0"/>
              <a:t>So an interesting problem is how to predict </a:t>
            </a:r>
            <a:r>
              <a:rPr lang="en-US" altLang="zh-CN" baseline="0" dirty="0" err="1" smtClean="0"/>
              <a:t>users’actions</a:t>
            </a:r>
            <a:r>
              <a:rPr lang="en-US" altLang="zh-CN" baseline="0" dirty="0" smtClean="0"/>
              <a:t>, for example whether a user will post </a:t>
            </a:r>
            <a:r>
              <a:rPr lang="en-US" altLang="zh-CN" baseline="0" dirty="0" err="1" smtClean="0"/>
              <a:t>tweeets</a:t>
            </a:r>
            <a:r>
              <a:rPr lang="en-US" altLang="zh-CN" baseline="0" dirty="0" smtClean="0"/>
              <a:t> on Haiti Earthquake. If you post tweets on Haiti Earthquake, whether your friends will also do it? How your decision will be influenced by your friends and your own personal interest?</a:t>
            </a:r>
          </a:p>
          <a:p>
            <a:r>
              <a:rPr lang="en-US" altLang="zh-CN" baseline="0" dirty="0" smtClean="0"/>
              <a:t>And to solve this problem, there are two immediate challenges. First, how to model dynamic social actions simultaneously </a:t>
            </a:r>
            <a:r>
              <a:rPr lang="en-US" altLang="zh-CN" baseline="0" dirty="0" err="1" smtClean="0"/>
              <a:t>condering</a:t>
            </a:r>
            <a:r>
              <a:rPr lang="en-US" altLang="zh-CN" baseline="0" dirty="0" smtClean="0"/>
              <a:t> multiple factors? second, how to employ the model to predict actions.</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baseline="0" dirty="0" smtClean="0"/>
              <a:t>To predict users’ actions, we need to consider complex factors. What information we have, we have a dynamic social network, and also attributes of his own. Intuitively, what factors we need to consider? First, the influence from his friends, second, he will keep the same action or attitude as himself, we call it dependence. Third, correlation between </a:t>
            </a:r>
            <a:r>
              <a:rPr lang="en-US" altLang="zh-CN" baseline="0" dirty="0" err="1" smtClean="0"/>
              <a:t>neighbours</a:t>
            </a:r>
            <a:r>
              <a:rPr lang="en-US" altLang="zh-CN" baseline="0" dirty="0" smtClean="0"/>
              <a:t>. Finally, personal interests.</a:t>
            </a:r>
            <a:endParaRPr lang="en-US" altLang="zh-CN" dirty="0" smtClean="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Next</a:t>
            </a:r>
            <a:r>
              <a:rPr lang="en-US" altLang="zh-CN" baseline="0" dirty="0" smtClean="0"/>
              <a:t> I will introduce our approach. First, we need to give a formal definition of this problem. The input includes a series of attribute augmented networks, Gt. And </a:t>
            </a:r>
            <a:r>
              <a:rPr lang="en-US" altLang="zh-CN" baseline="0" dirty="0" err="1" smtClean="0"/>
              <a:t>Gt</a:t>
            </a:r>
            <a:r>
              <a:rPr lang="en-US" altLang="zh-CN" baseline="0" dirty="0" smtClean="0"/>
              <a:t> contains </a:t>
            </a:r>
            <a:r>
              <a:rPr lang="en-US" altLang="zh-CN" baseline="0" dirty="0" err="1" smtClean="0"/>
              <a:t>blabla</a:t>
            </a:r>
            <a:r>
              <a:rPr lang="en-US" altLang="zh-CN" baseline="0" dirty="0" smtClean="0"/>
              <a:t>…We need to learn a mapping function to map </a:t>
            </a:r>
            <a:r>
              <a:rPr lang="en-US" altLang="zh-CN" baseline="0" dirty="0" err="1" smtClean="0"/>
              <a:t>G_t</a:t>
            </a:r>
            <a:r>
              <a:rPr lang="en-US" altLang="zh-CN" baseline="0" dirty="0" smtClean="0"/>
              <a:t> to </a:t>
            </a:r>
            <a:r>
              <a:rPr lang="en-US" altLang="zh-CN" baseline="0" dirty="0" err="1" smtClean="0"/>
              <a:t>y_t</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The</a:t>
            </a:r>
            <a:r>
              <a:rPr lang="en-US" altLang="zh-CN" baseline="0" dirty="0" smtClean="0"/>
              <a:t> model we propose is as the graph shows. This graph shows a three-stage social network. We first add a continuous latent state for each user’s action state. And the factors are all defined according to the latent state. First we user action bias factor to consider the noise in users’ actions. And the influence factor denotes the influence from the past. Finally correlation factor defines the correlation between users and also personal interests. For the action bias factor, we have two option to choose for binary actions: </a:t>
            </a:r>
            <a:r>
              <a:rPr lang="en-US" altLang="zh-CN" baseline="0" dirty="0" err="1" smtClean="0"/>
              <a:t>bernoulli</a:t>
            </a:r>
            <a:r>
              <a:rPr lang="en-US" altLang="zh-CN" baseline="0" dirty="0" smtClean="0"/>
              <a:t> and Gaussian. Gaussian can be extended to continuous actions. So we choose Gaussian in our model for potential extension.</a:t>
            </a:r>
            <a:endParaRPr lang="en-US" altLang="zh-CN" dirty="0" smtClean="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This is the</a:t>
            </a:r>
            <a:r>
              <a:rPr lang="en-US" altLang="zh-CN" baseline="0" dirty="0" smtClean="0"/>
              <a:t> probability function of the factor graph. We need to confirm that the exponential function is </a:t>
            </a:r>
            <a:r>
              <a:rPr lang="en-US" altLang="zh-CN" baseline="0" dirty="0" err="1" smtClean="0"/>
              <a:t>integrable</a:t>
            </a:r>
            <a:r>
              <a:rPr lang="en-US" altLang="zh-CN" baseline="0" dirty="0" smtClean="0"/>
              <a:t> for model learning. So we define g, h function as quadratic to make use of the </a:t>
            </a:r>
            <a:r>
              <a:rPr lang="en-US" altLang="zh-CN" baseline="0" dirty="0" err="1" smtClean="0"/>
              <a:t>multinominal</a:t>
            </a:r>
            <a:r>
              <a:rPr lang="en-US" altLang="zh-CN" baseline="0" dirty="0" smtClean="0"/>
              <a:t> Gaussian distribution. Then our task is to estimate the parameters.</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 employ</a:t>
            </a:r>
            <a:r>
              <a:rPr lang="en-US" altLang="zh-CN" baseline="0" dirty="0" smtClean="0"/>
              <a:t> an EM-style algorithm to train the model. This is the algorithm. Due to the time limit, if you are interested in the algorithm, we can discuss offline.</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In</a:t>
            </a:r>
            <a:r>
              <a:rPr lang="en-US" altLang="zh-CN" baseline="0" dirty="0" smtClean="0"/>
              <a:t> the experiments, we found the most time-costing part is to compute the </a:t>
            </a:r>
            <a:r>
              <a:rPr lang="en-US" altLang="zh-CN" baseline="0" dirty="0" err="1" smtClean="0"/>
              <a:t>gradienst</a:t>
            </a:r>
            <a:r>
              <a:rPr lang="en-US" altLang="zh-CN" baseline="0" dirty="0" smtClean="0"/>
              <a:t>. And we use MPI to develop a parallel version based on master-slave model.</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Finally,</a:t>
            </a:r>
            <a:r>
              <a:rPr lang="en-US" altLang="zh-CN" baseline="0" dirty="0" smtClean="0"/>
              <a:t> I will introduce the experiments. This is the data sets we used in the experiment, and the actions is the same as previously introduced. The baseline methods we use includes SVM, which uses the personal features combined with his </a:t>
            </a:r>
            <a:r>
              <a:rPr lang="en-US" altLang="zh-CN" baseline="0" dirty="0" err="1" smtClean="0"/>
              <a:t>neighbours</a:t>
            </a:r>
            <a:r>
              <a:rPr lang="en-US" altLang="zh-CN" baseline="0" dirty="0" smtClean="0"/>
              <a:t>, while </a:t>
            </a:r>
            <a:r>
              <a:rPr lang="en-US" altLang="zh-CN" baseline="0" dirty="0" err="1" smtClean="0"/>
              <a:t>wvRN</a:t>
            </a:r>
            <a:r>
              <a:rPr lang="en-US" altLang="zh-CN" baseline="0" dirty="0" smtClean="0"/>
              <a:t> is an algorithm proposed in 2003, which makes user of the graph information. The evaluation measure includes precision, recall and F1-measure.</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dirty="0" smtClean="0">
                <a:solidFill>
                  <a:schemeClr val="tx1"/>
                </a:solidFill>
                <a:latin typeface="Arial" charset="0"/>
                <a:ea typeface="宋体" pitchFamily="2" charset="-122"/>
                <a:cs typeface="+mn-cs"/>
              </a:rPr>
              <a:t>This is the performance in different datasets. We can see our algorithm shows better and robust performance. And the </a:t>
            </a:r>
            <a:r>
              <a:rPr lang="en-US" altLang="zh-CN" sz="1200" kern="1200" baseline="0" dirty="0" err="1" smtClean="0">
                <a:solidFill>
                  <a:schemeClr val="tx1"/>
                </a:solidFill>
                <a:latin typeface="Arial" charset="0"/>
                <a:ea typeface="宋体" pitchFamily="2" charset="-122"/>
                <a:cs typeface="+mn-cs"/>
              </a:rPr>
              <a:t>wvRN</a:t>
            </a:r>
            <a:r>
              <a:rPr lang="en-US" altLang="zh-CN" sz="1200" kern="1200" baseline="0" dirty="0" smtClean="0">
                <a:solidFill>
                  <a:schemeClr val="tx1"/>
                </a:solidFill>
                <a:latin typeface="Arial" charset="0"/>
                <a:ea typeface="宋体" pitchFamily="2" charset="-122"/>
                <a:cs typeface="+mn-cs"/>
              </a:rPr>
              <a:t> is sensitive to the data set, though it is a little large in F1  measure in the </a:t>
            </a:r>
            <a:r>
              <a:rPr lang="en-US" altLang="zh-CN" sz="1200" kern="1200" baseline="0" dirty="0" err="1" smtClean="0">
                <a:solidFill>
                  <a:schemeClr val="tx1"/>
                </a:solidFill>
                <a:latin typeface="Arial" charset="0"/>
                <a:ea typeface="宋体" pitchFamily="2" charset="-122"/>
                <a:cs typeface="+mn-cs"/>
              </a:rPr>
              <a:t>filckr</a:t>
            </a:r>
            <a:r>
              <a:rPr lang="en-US" altLang="zh-CN" sz="1200" kern="1200" baseline="0" dirty="0" smtClean="0">
                <a:solidFill>
                  <a:schemeClr val="tx1"/>
                </a:solidFill>
                <a:latin typeface="Arial" charset="0"/>
                <a:ea typeface="宋体" pitchFamily="2" charset="-122"/>
                <a:cs typeface="+mn-cs"/>
              </a:rPr>
              <a:t> data set.</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 also analyze</a:t>
            </a:r>
            <a:r>
              <a:rPr lang="en-US" altLang="zh-CN" baseline="0" dirty="0" smtClean="0"/>
              <a:t> the performance after ignoring different factors. We can see the factors considered can all help the prediction of users’ actions.</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For scalability</a:t>
            </a:r>
            <a:r>
              <a:rPr lang="en-US" altLang="zh-CN" baseline="0" dirty="0" smtClean="0"/>
              <a:t> analysis, we can see that our distributing algorithm performs much better than basic methods. And we also compare the speedup with different cores. We also synthesized graph with different network density. We can see our speedup shows consistently good performance.</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Thank you.</a:t>
            </a:r>
            <a:r>
              <a:rPr lang="en-US" altLang="zh-CN" baseline="0" dirty="0" smtClean="0"/>
              <a:t> More resources can be found in this site. Do you have any questions?</a:t>
            </a:r>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We</a:t>
            </a:r>
            <a:r>
              <a:rPr lang="en-US" altLang="zh-CN" baseline="0" dirty="0" smtClean="0"/>
              <a:t> made statistical study to validate these factors. This is the validation of influence. X-axis stands for the percentage of one’s friends who perform an action at t-1, and the y-axis represents the likelihood that the user also performs the action at t. We can see, as more friends perform the action, a user also tends to perform the action.</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Next it</a:t>
            </a:r>
            <a:r>
              <a:rPr lang="en-US" altLang="zh-CN" baseline="0" dirty="0" smtClean="0"/>
              <a:t> is the dependence. The x-axis stands for different time windows. And the black one is the likelihood that a user perform an actions at t if he performed it at t-1, while the light one is the average likelihood that a user perform the action. We can see that the black one is always larger than the light one.</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Finally we study the correlation. The</a:t>
            </a:r>
            <a:r>
              <a:rPr lang="en-US" altLang="zh-CN" baseline="0" dirty="0" smtClean="0"/>
              <a:t> x-axis represents different time windows, too. And the black one denotes the likelihood that two friends perform the actions at the same time. The light one is the likelihood that randomly two users perform the same action at the same time. We also see that the black one is larger.</a:t>
            </a:r>
            <a:endParaRPr lang="zh-CN" altLang="en-US"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21</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22</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23</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24</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25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8" descr="Picture2"/>
          <p:cNvPicPr>
            <a:picLocks noChangeAspect="1" noChangeArrowheads="1"/>
          </p:cNvPicPr>
          <p:nvPr/>
        </p:nvPicPr>
        <p:blipFill>
          <a:blip r:embed="rId2" cstate="print"/>
          <a:srcRect/>
          <a:stretch>
            <a:fillRect/>
          </a:stretch>
        </p:blipFill>
        <p:spPr bwMode="auto">
          <a:xfrm>
            <a:off x="0" y="6499226"/>
            <a:ext cx="9144000" cy="358775"/>
          </a:xfrm>
          <a:prstGeom prst="rect">
            <a:avLst/>
          </a:prstGeom>
          <a:noFill/>
          <a:ln w="9525">
            <a:noFill/>
            <a:miter lim="800000"/>
            <a:headEnd/>
            <a:tailEnd/>
          </a:ln>
        </p:spPr>
      </p:pic>
      <p:sp>
        <p:nvSpPr>
          <p:cNvPr id="5" name="Rectangle 5"/>
          <p:cNvSpPr>
            <a:spLocks noChangeArrowheads="1"/>
          </p:cNvSpPr>
          <p:nvPr/>
        </p:nvSpPr>
        <p:spPr bwMode="auto">
          <a:xfrm>
            <a:off x="0" y="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pic>
        <p:nvPicPr>
          <p:cNvPr id="6" name="Picture 27" descr="Picture1"/>
          <p:cNvPicPr>
            <a:picLocks noChangeAspect="1" noChangeArrowheads="1"/>
          </p:cNvPicPr>
          <p:nvPr/>
        </p:nvPicPr>
        <p:blipFill>
          <a:blip r:embed="rId3" cstate="print"/>
          <a:srcRect/>
          <a:stretch>
            <a:fillRect/>
          </a:stretch>
        </p:blipFill>
        <p:spPr bwMode="auto">
          <a:xfrm>
            <a:off x="0" y="0"/>
            <a:ext cx="9144000" cy="1905000"/>
          </a:xfrm>
          <a:prstGeom prst="rect">
            <a:avLst/>
          </a:prstGeom>
          <a:noFill/>
          <a:ln w="9525">
            <a:noFill/>
            <a:miter lim="800000"/>
            <a:headEnd/>
            <a:tailEnd/>
          </a:ln>
        </p:spPr>
      </p:pic>
      <p:sp>
        <p:nvSpPr>
          <p:cNvPr id="7" name="Rectangle 7"/>
          <p:cNvSpPr>
            <a:spLocks noChangeArrowheads="1"/>
          </p:cNvSpPr>
          <p:nvPr/>
        </p:nvSpPr>
        <p:spPr bwMode="auto">
          <a:xfrm>
            <a:off x="184639"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877019A4-F52B-4785-B83C-A974FFFB65A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grpSp>
        <p:nvGrpSpPr>
          <p:cNvPr id="2" name="Group 13"/>
          <p:cNvGrpSpPr>
            <a:grpSpLocks/>
          </p:cNvGrpSpPr>
          <p:nvPr/>
        </p:nvGrpSpPr>
        <p:grpSpPr bwMode="auto">
          <a:xfrm>
            <a:off x="-36635" y="-26988"/>
            <a:ext cx="1332035" cy="995363"/>
            <a:chOff x="0" y="0"/>
            <a:chExt cx="5557" cy="4150"/>
          </a:xfrm>
        </p:grpSpPr>
        <p:pic>
          <p:nvPicPr>
            <p:cNvPr id="9" name="Picture 14"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0" name="Picture 15"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1" name="Picture 16"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grpSp>
        <p:nvGrpSpPr>
          <p:cNvPr id="3" name="Group 20"/>
          <p:cNvGrpSpPr>
            <a:grpSpLocks/>
          </p:cNvGrpSpPr>
          <p:nvPr/>
        </p:nvGrpSpPr>
        <p:grpSpPr bwMode="auto">
          <a:xfrm>
            <a:off x="-36635" y="-26988"/>
            <a:ext cx="1332035" cy="995363"/>
            <a:chOff x="0" y="0"/>
            <a:chExt cx="5557" cy="4150"/>
          </a:xfrm>
        </p:grpSpPr>
        <p:pic>
          <p:nvPicPr>
            <p:cNvPr id="13" name="Picture 21"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4" name="Picture 22"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5" name="Picture 23"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sp>
        <p:nvSpPr>
          <p:cNvPr id="1249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zh-CN" altLang="en-US" smtClean="0"/>
              <a:t>单击此处编辑母版副标题样式</a:t>
            </a:r>
            <a:endParaRPr lang="en-US" altLang="zh-CN"/>
          </a:p>
        </p:txBody>
      </p:sp>
      <p:sp>
        <p:nvSpPr>
          <p:cNvPr id="124934" name="Rectangle 6"/>
          <p:cNvSpPr>
            <a:spLocks noGrp="1" noChangeArrowheads="1"/>
          </p:cNvSpPr>
          <p:nvPr>
            <p:ph type="ctrTitle"/>
          </p:nvPr>
        </p:nvSpPr>
        <p:spPr>
          <a:xfrm>
            <a:off x="685800" y="2130452"/>
            <a:ext cx="7772400" cy="1470025"/>
          </a:xfrm>
        </p:spPr>
        <p:txBody>
          <a:bodyPr/>
          <a:lstStyle>
            <a:lvl1pPr>
              <a:defRPr/>
            </a:lvl1pPr>
          </a:lstStyle>
          <a:p>
            <a:r>
              <a:rPr lang="zh-CN" altLang="en-US" smtClean="0"/>
              <a:t>单击此处编辑母版标题样式</a:t>
            </a:r>
            <a:endParaRPr lang="en-US" altLang="zh-CN"/>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5" y="4406927"/>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23851" y="1196975"/>
            <a:ext cx="4147038"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11573" y="1196975"/>
            <a:ext cx="4148503"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283"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283"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7" y="273050"/>
            <a:ext cx="3008435"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538" y="273077"/>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7"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166"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3456" y="188913"/>
            <a:ext cx="2159977"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50588" y="188913"/>
            <a:ext cx="6342185" cy="59372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50587" y="188913"/>
            <a:ext cx="8642838" cy="79216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23864" y="1196975"/>
            <a:ext cx="8436219" cy="4929188"/>
          </a:xfrm>
        </p:spPr>
        <p:txBody>
          <a:bodyPr/>
          <a:lstStyle/>
          <a:p>
            <a:pPr lvl="0"/>
            <a:r>
              <a:rPr lang="zh-CN" altLang="en-US" noProof="0" smtClean="0"/>
              <a:t>单击图标添加表格</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2"/>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2"/>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fld id="{D3F0D3C1-5683-466C-A561-A056A70EDC20}" type="datetime1">
              <a:rPr lang="en-US" altLang="zh-CN" smtClean="0"/>
              <a:pPr>
                <a:defRPr/>
              </a:pPr>
              <a:t>7/28/2010</a:t>
            </a:fld>
            <a:endParaRPr lang="en-US" altLang="zh-CN"/>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r>
              <a:rPr lang="en-US" altLang="zh-CN" smtClean="0"/>
              <a:t>KDD</a:t>
            </a:r>
            <a:endParaRPr lang="en-US" altLang="zh-CN"/>
          </a:p>
        </p:txBody>
      </p:sp>
      <p:sp>
        <p:nvSpPr>
          <p:cNvPr id="7" name="Slide Number Placeholder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C331DC5A-864B-4D0C-9833-CDAC7120CC19}" type="slidenum">
              <a:rPr lang="en-US" altLang="zh-CN" smtClean="0"/>
              <a:pPr>
                <a:defRPr/>
              </a:pPr>
              <a:t>‹#›</a:t>
            </a:fld>
            <a:endParaRPr lang="en-US" altLang="zh-CN"/>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5" descr="Picture2"/>
          <p:cNvPicPr>
            <a:picLocks noChangeAspect="1" noChangeArrowheads="1"/>
          </p:cNvPicPr>
          <p:nvPr/>
        </p:nvPicPr>
        <p:blipFill>
          <a:blip r:embed="rId15" cstate="print"/>
          <a:srcRect/>
          <a:stretch>
            <a:fillRect/>
          </a:stretch>
        </p:blipFill>
        <p:spPr bwMode="auto">
          <a:xfrm>
            <a:off x="0" y="6499226"/>
            <a:ext cx="9144000" cy="358775"/>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323851" y="1196975"/>
            <a:ext cx="8436219"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035" name="Rectangle 11"/>
          <p:cNvSpPr>
            <a:spLocks noChangeArrowheads="1"/>
          </p:cNvSpPr>
          <p:nvPr/>
        </p:nvSpPr>
        <p:spPr bwMode="auto">
          <a:xfrm>
            <a:off x="0" y="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9" name="Rectangle 2"/>
          <p:cNvSpPr>
            <a:spLocks noGrp="1" noChangeArrowheads="1"/>
          </p:cNvSpPr>
          <p:nvPr>
            <p:ph type="title"/>
          </p:nvPr>
        </p:nvSpPr>
        <p:spPr bwMode="auto">
          <a:xfrm>
            <a:off x="250582" y="188913"/>
            <a:ext cx="8642838"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36" name="Rectangle 12"/>
          <p:cNvSpPr>
            <a:spLocks noChangeArrowheads="1"/>
          </p:cNvSpPr>
          <p:nvPr/>
        </p:nvSpPr>
        <p:spPr bwMode="auto">
          <a:xfrm>
            <a:off x="184639"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A668977A-3572-4392-907F-8F125AD2A05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Lst>
  <p:transition/>
  <p:timing>
    <p:tnLst>
      <p:par>
        <p:cTn id="1" dur="indefinite" restart="never" nodeType="tmRoot"/>
      </p:par>
    </p:tnLst>
  </p:timing>
  <p:hf sldNum="0" hdr="0" ftr="0" dt="0"/>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Arial" charset="0"/>
          <a:ea typeface="宋体" pitchFamily="2" charset="-122"/>
        </a:defRPr>
      </a:lvl2pPr>
      <a:lvl3pPr algn="ctr" rtl="0" eaLnBrk="1" fontAlgn="base" hangingPunct="1">
        <a:spcBef>
          <a:spcPct val="0"/>
        </a:spcBef>
        <a:spcAft>
          <a:spcPct val="0"/>
        </a:spcAft>
        <a:defRPr sz="4000">
          <a:solidFill>
            <a:schemeClr val="tx2"/>
          </a:solidFill>
          <a:latin typeface="Arial" charset="0"/>
          <a:ea typeface="宋体" pitchFamily="2" charset="-122"/>
        </a:defRPr>
      </a:lvl3pPr>
      <a:lvl4pPr algn="ctr" rtl="0" eaLnBrk="1" fontAlgn="base" hangingPunct="1">
        <a:spcBef>
          <a:spcPct val="0"/>
        </a:spcBef>
        <a:spcAft>
          <a:spcPct val="0"/>
        </a:spcAft>
        <a:defRPr sz="4000">
          <a:solidFill>
            <a:schemeClr val="tx2"/>
          </a:solidFill>
          <a:latin typeface="Arial" charset="0"/>
          <a:ea typeface="宋体" pitchFamily="2" charset="-122"/>
        </a:defRPr>
      </a:lvl4pPr>
      <a:lvl5pPr algn="ctr" rtl="0" eaLnBrk="1" fontAlgn="base" hangingPunct="1">
        <a:spcBef>
          <a:spcPct val="0"/>
        </a:spcBef>
        <a:spcAft>
          <a:spcPct val="0"/>
        </a:spcAft>
        <a:defRPr sz="4000">
          <a:solidFill>
            <a:schemeClr val="tx2"/>
          </a:solidFill>
          <a:latin typeface="Arial" charset="0"/>
          <a:ea typeface="宋体" pitchFamily="2" charset="-122"/>
        </a:defRPr>
      </a:lvl5pPr>
      <a:lvl6pPr marL="457200" algn="ctr" rtl="0" eaLnBrk="1" fontAlgn="base" hangingPunct="1">
        <a:spcBef>
          <a:spcPct val="0"/>
        </a:spcBef>
        <a:spcAft>
          <a:spcPct val="0"/>
        </a:spcAft>
        <a:defRPr sz="4000">
          <a:solidFill>
            <a:schemeClr val="tx2"/>
          </a:solidFill>
          <a:latin typeface="Arial" charset="0"/>
          <a:ea typeface="宋体" pitchFamily="2" charset="-122"/>
        </a:defRPr>
      </a:lvl6pPr>
      <a:lvl7pPr marL="914400" algn="ctr" rtl="0" eaLnBrk="1" fontAlgn="base" hangingPunct="1">
        <a:spcBef>
          <a:spcPct val="0"/>
        </a:spcBef>
        <a:spcAft>
          <a:spcPct val="0"/>
        </a:spcAft>
        <a:defRPr sz="4000">
          <a:solidFill>
            <a:schemeClr val="tx2"/>
          </a:solidFill>
          <a:latin typeface="Arial" charset="0"/>
          <a:ea typeface="宋体" pitchFamily="2" charset="-122"/>
        </a:defRPr>
      </a:lvl7pPr>
      <a:lvl8pPr marL="1371600" algn="ctr" rtl="0" eaLnBrk="1" fontAlgn="base" hangingPunct="1">
        <a:spcBef>
          <a:spcPct val="0"/>
        </a:spcBef>
        <a:spcAft>
          <a:spcPct val="0"/>
        </a:spcAft>
        <a:defRPr sz="4000">
          <a:solidFill>
            <a:schemeClr val="tx2"/>
          </a:solidFill>
          <a:latin typeface="Arial" charset="0"/>
          <a:ea typeface="宋体" pitchFamily="2" charset="-122"/>
        </a:defRPr>
      </a:lvl8pPr>
      <a:lvl9pPr marL="1828800" algn="ctr" rtl="0" eaLnBrk="1" fontAlgn="base" hangingPunct="1">
        <a:spcBef>
          <a:spcPct val="0"/>
        </a:spcBef>
        <a:spcAft>
          <a:spcPct val="0"/>
        </a:spcAft>
        <a:defRPr sz="4000">
          <a:solidFill>
            <a:schemeClr val="tx2"/>
          </a:solidFill>
          <a:latin typeface="Arial"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7.xml"/><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3.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arnetminer.org/stnt"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subTitle" idx="1"/>
          </p:nvPr>
        </p:nvSpPr>
        <p:spPr>
          <a:xfrm>
            <a:off x="0" y="4114800"/>
            <a:ext cx="9144000" cy="2133600"/>
          </a:xfrm>
        </p:spPr>
        <p:txBody>
          <a:bodyPr>
            <a:normAutofit fontScale="70000" lnSpcReduction="20000"/>
          </a:bodyPr>
          <a:lstStyle/>
          <a:p>
            <a:pPr algn="ctr" eaLnBrk="1" hangingPunct="1"/>
            <a:endParaRPr lang="en-US" altLang="zh-CN" sz="2400" b="1" dirty="0" smtClean="0">
              <a:solidFill>
                <a:srgbClr val="0000CC"/>
              </a:solidFill>
              <a:latin typeface="微软雅黑" pitchFamily="34" charset="-122"/>
              <a:ea typeface="微软雅黑" pitchFamily="34" charset="-122"/>
            </a:endParaRPr>
          </a:p>
          <a:p>
            <a:r>
              <a:rPr lang="en-US" altLang="zh-CN" sz="3400" b="1" baseline="30000" dirty="0" smtClean="0">
                <a:latin typeface="微软雅黑" pitchFamily="34" charset="-122"/>
                <a:ea typeface="微软雅黑" pitchFamily="34" charset="-122"/>
              </a:rPr>
              <a:t>1</a:t>
            </a:r>
            <a:r>
              <a:rPr lang="en-US" altLang="zh-CN" sz="2900" b="1" dirty="0" smtClean="0">
                <a:latin typeface="微软雅黑" pitchFamily="34" charset="-122"/>
                <a:ea typeface="微软雅黑" pitchFamily="34" charset="-122"/>
              </a:rPr>
              <a:t>Chenhao Tan,</a:t>
            </a:r>
            <a:r>
              <a:rPr lang="en-US" altLang="zh-CN" sz="2900" b="1" dirty="0" smtClean="0">
                <a:solidFill>
                  <a:srgbClr val="0000CC"/>
                </a:solidFill>
                <a:latin typeface="微软雅黑" pitchFamily="34" charset="-122"/>
                <a:ea typeface="微软雅黑" pitchFamily="34" charset="-122"/>
              </a:rPr>
              <a:t> </a:t>
            </a:r>
            <a:r>
              <a:rPr lang="en-US" altLang="zh-CN" sz="3400" b="1" baseline="30000" dirty="0" smtClean="0">
                <a:latin typeface="微软雅黑" pitchFamily="34" charset="-122"/>
                <a:ea typeface="微软雅黑" pitchFamily="34" charset="-122"/>
              </a:rPr>
              <a:t>1</a:t>
            </a:r>
            <a:r>
              <a:rPr lang="en-US" altLang="zh-CN" sz="2900" b="1" dirty="0" smtClean="0">
                <a:latin typeface="微软雅黑" pitchFamily="34" charset="-122"/>
                <a:ea typeface="微软雅黑" pitchFamily="34" charset="-122"/>
              </a:rPr>
              <a:t>Jie Tang, </a:t>
            </a:r>
            <a:r>
              <a:rPr lang="en-US" altLang="zh-CN" sz="3400" b="1" baseline="30000" dirty="0" smtClean="0">
                <a:latin typeface="微软雅黑" pitchFamily="34" charset="-122"/>
                <a:ea typeface="微软雅黑" pitchFamily="34" charset="-122"/>
              </a:rPr>
              <a:t>2</a:t>
            </a:r>
            <a:r>
              <a:rPr lang="en-US" altLang="zh-CN" sz="2900" b="1" dirty="0" smtClean="0">
                <a:latin typeface="微软雅黑" pitchFamily="34" charset="-122"/>
                <a:ea typeface="微软雅黑" pitchFamily="34" charset="-122"/>
              </a:rPr>
              <a:t>Jimeng</a:t>
            </a:r>
            <a:r>
              <a:rPr lang="en-US" altLang="zh-CN" sz="3400" b="1" dirty="0" smtClean="0">
                <a:solidFill>
                  <a:srgbClr val="000000"/>
                </a:solidFill>
                <a:latin typeface="微软雅黑" pitchFamily="34" charset="-122"/>
                <a:ea typeface="微软雅黑" pitchFamily="34" charset="-122"/>
              </a:rPr>
              <a:t> </a:t>
            </a:r>
            <a:r>
              <a:rPr lang="en-US" altLang="zh-CN" sz="2900" b="1" dirty="0" smtClean="0">
                <a:latin typeface="微软雅黑" pitchFamily="34" charset="-122"/>
                <a:ea typeface="微软雅黑" pitchFamily="34" charset="-122"/>
              </a:rPr>
              <a:t>Sun, </a:t>
            </a:r>
            <a:r>
              <a:rPr lang="en-US" altLang="zh-CN" sz="3400" b="1" baseline="30000" dirty="0" smtClean="0">
                <a:latin typeface="微软雅黑" pitchFamily="34" charset="-122"/>
                <a:ea typeface="微软雅黑" pitchFamily="34" charset="-122"/>
              </a:rPr>
              <a:t>3</a:t>
            </a:r>
            <a:r>
              <a:rPr lang="en-US" altLang="zh-CN" sz="2900" b="1" dirty="0" smtClean="0">
                <a:latin typeface="微软雅黑" pitchFamily="34" charset="-122"/>
                <a:ea typeface="微软雅黑" pitchFamily="34" charset="-122"/>
              </a:rPr>
              <a:t>Quan Lin</a:t>
            </a:r>
            <a:r>
              <a:rPr lang="en-US" altLang="zh-CN" sz="3400" b="1" dirty="0" smtClean="0">
                <a:solidFill>
                  <a:srgbClr val="000000"/>
                </a:solidFill>
                <a:latin typeface="微软雅黑" pitchFamily="34" charset="-122"/>
                <a:ea typeface="微软雅黑" pitchFamily="34" charset="-122"/>
              </a:rPr>
              <a:t>, </a:t>
            </a:r>
            <a:r>
              <a:rPr lang="en-US" altLang="zh-CN" sz="3400" b="1" baseline="30000" dirty="0" smtClean="0">
                <a:latin typeface="微软雅黑" pitchFamily="34" charset="-122"/>
                <a:ea typeface="微软雅黑" pitchFamily="34" charset="-122"/>
              </a:rPr>
              <a:t>4</a:t>
            </a:r>
            <a:r>
              <a:rPr lang="en-US" altLang="zh-CN" sz="2900" b="1" dirty="0" smtClean="0">
                <a:latin typeface="微软雅黑" pitchFamily="34" charset="-122"/>
                <a:ea typeface="微软雅黑" pitchFamily="34" charset="-122"/>
              </a:rPr>
              <a:t>Fengjiao</a:t>
            </a:r>
            <a:r>
              <a:rPr lang="en-US" altLang="zh-CN" sz="3400" b="1" dirty="0" smtClean="0">
                <a:solidFill>
                  <a:srgbClr val="000000"/>
                </a:solidFill>
                <a:latin typeface="微软雅黑" pitchFamily="34" charset="-122"/>
                <a:ea typeface="微软雅黑" pitchFamily="34" charset="-122"/>
              </a:rPr>
              <a:t> </a:t>
            </a:r>
            <a:r>
              <a:rPr lang="en-US" altLang="zh-CN" sz="2900" b="1" dirty="0" smtClean="0">
                <a:latin typeface="微软雅黑" pitchFamily="34" charset="-122"/>
                <a:ea typeface="微软雅黑" pitchFamily="34" charset="-122"/>
              </a:rPr>
              <a:t>Wang</a:t>
            </a:r>
          </a:p>
          <a:p>
            <a:endParaRPr lang="en-US" altLang="zh-CN" sz="2900" b="1" dirty="0" smtClean="0">
              <a:latin typeface="微软雅黑" pitchFamily="34" charset="-122"/>
              <a:ea typeface="微软雅黑" pitchFamily="34" charset="-122"/>
            </a:endParaRPr>
          </a:p>
          <a:p>
            <a:pPr algn="ctr" eaLnBrk="1" hangingPunct="1"/>
            <a:r>
              <a:rPr lang="en-US" altLang="zh-CN" sz="2400" baseline="30000" dirty="0" smtClean="0">
                <a:latin typeface="微软雅黑" pitchFamily="34" charset="-122"/>
                <a:ea typeface="微软雅黑" pitchFamily="34" charset="-122"/>
              </a:rPr>
              <a:t>1</a:t>
            </a:r>
            <a:r>
              <a:rPr lang="en-US" altLang="zh-CN" sz="2400" dirty="0" smtClean="0">
                <a:latin typeface="微软雅黑" pitchFamily="34" charset="-122"/>
                <a:ea typeface="微软雅黑" pitchFamily="34" charset="-122"/>
              </a:rPr>
              <a:t>Department of Computer Science and Technology, </a:t>
            </a:r>
            <a:r>
              <a:rPr lang="en-US" altLang="zh-CN" sz="2400" dirty="0" err="1" smtClean="0">
                <a:latin typeface="微软雅黑" pitchFamily="34" charset="-122"/>
                <a:ea typeface="微软雅黑" pitchFamily="34" charset="-122"/>
              </a:rPr>
              <a:t>Tsinghua</a:t>
            </a:r>
            <a:r>
              <a:rPr lang="en-US" altLang="zh-CN" sz="2400" dirty="0" smtClean="0">
                <a:latin typeface="微软雅黑" pitchFamily="34" charset="-122"/>
                <a:ea typeface="微软雅黑" pitchFamily="34" charset="-122"/>
              </a:rPr>
              <a:t> University, China</a:t>
            </a:r>
          </a:p>
          <a:p>
            <a:r>
              <a:rPr lang="en-US" altLang="zh-CN" sz="2400" baseline="30000" dirty="0" smtClean="0">
                <a:latin typeface="微软雅黑" pitchFamily="34" charset="-122"/>
                <a:ea typeface="微软雅黑" pitchFamily="34" charset="-122"/>
              </a:rPr>
              <a:t>2</a:t>
            </a:r>
            <a:r>
              <a:rPr lang="en-US" altLang="zh-CN" sz="2400" dirty="0" smtClean="0">
                <a:latin typeface="微软雅黑" pitchFamily="34" charset="-122"/>
                <a:ea typeface="微软雅黑" pitchFamily="34" charset="-122"/>
              </a:rPr>
              <a:t>IBM TJ Watson Research Center, USA</a:t>
            </a:r>
          </a:p>
          <a:p>
            <a:r>
              <a:rPr lang="en-US" altLang="zh-CN" sz="2400" baseline="30000" dirty="0" smtClean="0">
                <a:latin typeface="微软雅黑" pitchFamily="34" charset="-122"/>
                <a:ea typeface="微软雅黑" pitchFamily="34" charset="-122"/>
              </a:rPr>
              <a:t>3</a:t>
            </a:r>
            <a:r>
              <a:rPr lang="en-US" altLang="zh-CN" sz="2400" dirty="0" smtClean="0">
                <a:latin typeface="微软雅黑" pitchFamily="34" charset="-122"/>
                <a:ea typeface="微软雅黑" pitchFamily="34" charset="-122"/>
              </a:rPr>
              <a:t>Huazhong University of Science and Technology, China</a:t>
            </a:r>
          </a:p>
          <a:p>
            <a:r>
              <a:rPr lang="en-US" altLang="zh-CN" sz="2400" baseline="30000" dirty="0" smtClean="0">
                <a:latin typeface="微软雅黑" pitchFamily="34" charset="-122"/>
                <a:ea typeface="微软雅黑" pitchFamily="34" charset="-122"/>
              </a:rPr>
              <a:t>4</a:t>
            </a:r>
            <a:r>
              <a:rPr lang="en-US" altLang="zh-CN" sz="2400" dirty="0" smtClean="0">
                <a:latin typeface="微软雅黑" pitchFamily="34" charset="-122"/>
                <a:ea typeface="微软雅黑" pitchFamily="34" charset="-122"/>
              </a:rPr>
              <a:t>Beijing University of Aeronautics and Astronautics, China</a:t>
            </a:r>
          </a:p>
          <a:p>
            <a:pPr algn="ctr" eaLnBrk="1" hangingPunct="1"/>
            <a:endParaRPr lang="en-US" altLang="zh-CN" sz="2400" dirty="0" smtClean="0">
              <a:latin typeface="微软雅黑" pitchFamily="34" charset="-122"/>
              <a:ea typeface="微软雅黑" pitchFamily="34" charset="-122"/>
            </a:endParaRPr>
          </a:p>
        </p:txBody>
      </p:sp>
      <p:sp>
        <p:nvSpPr>
          <p:cNvPr id="8194" name="Rectangle 2"/>
          <p:cNvSpPr>
            <a:spLocks noGrp="1" noChangeArrowheads="1"/>
          </p:cNvSpPr>
          <p:nvPr>
            <p:ph type="ctrTitle"/>
          </p:nvPr>
        </p:nvSpPr>
        <p:spPr>
          <a:xfrm>
            <a:off x="0" y="2133600"/>
            <a:ext cx="9144000" cy="1828800"/>
          </a:xfrm>
        </p:spPr>
        <p:txBody>
          <a:bodyPr>
            <a:noAutofit/>
          </a:bodyPr>
          <a:lstStyle/>
          <a:p>
            <a:r>
              <a:rPr lang="en-US" altLang="zh-CN" sz="3200" b="1" dirty="0" smtClean="0">
                <a:solidFill>
                  <a:schemeClr val="tx1"/>
                </a:solidFill>
                <a:latin typeface="Arial" pitchFamily="34" charset="0"/>
                <a:ea typeface="微软雅黑" pitchFamily="34" charset="-122"/>
                <a:cs typeface="Arial" pitchFamily="34" charset="0"/>
              </a:rPr>
              <a:t/>
            </a:r>
            <a:br>
              <a:rPr lang="en-US" altLang="zh-CN" sz="3200" b="1" dirty="0" smtClean="0">
                <a:solidFill>
                  <a:schemeClr val="tx1"/>
                </a:solidFill>
                <a:latin typeface="Arial" pitchFamily="34" charset="0"/>
                <a:ea typeface="微软雅黑" pitchFamily="34" charset="-122"/>
                <a:cs typeface="Arial" pitchFamily="34" charset="0"/>
              </a:rPr>
            </a:br>
            <a:r>
              <a:rPr lang="en-US" altLang="zh-CN" sz="3200" b="1" dirty="0" smtClean="0">
                <a:solidFill>
                  <a:schemeClr val="tx1"/>
                </a:solidFill>
                <a:latin typeface="Arial" pitchFamily="34" charset="0"/>
                <a:ea typeface="微软雅黑" pitchFamily="34" charset="-122"/>
                <a:cs typeface="Arial" pitchFamily="34" charset="0"/>
              </a:rPr>
              <a:t>Social Action Tracking via Noise Tolerant Time-varying Factor Graphs</a:t>
            </a:r>
            <a:r>
              <a:rPr lang="en-US" altLang="zh-CN" sz="3200" b="1" dirty="0" smtClean="0">
                <a:solidFill>
                  <a:schemeClr val="tx1"/>
                </a:solidFill>
                <a:latin typeface="微软雅黑" pitchFamily="34" charset="-122"/>
                <a:ea typeface="微软雅黑" pitchFamily="34" charset="-122"/>
              </a:rPr>
              <a:t/>
            </a:r>
            <a:br>
              <a:rPr lang="en-US" altLang="zh-CN" sz="3200" b="1" dirty="0" smtClean="0">
                <a:solidFill>
                  <a:schemeClr val="tx1"/>
                </a:solidFill>
                <a:latin typeface="微软雅黑" pitchFamily="34" charset="-122"/>
                <a:ea typeface="微软雅黑" pitchFamily="34" charset="-122"/>
              </a:rPr>
            </a:br>
            <a:endParaRPr lang="en-US" altLang="zh-CN" sz="3200" b="1" dirty="0" smtClean="0">
              <a:solidFill>
                <a:schemeClr val="tx1"/>
              </a:solidFill>
              <a:latin typeface="微软雅黑" pitchFamily="34" charset="-122"/>
              <a:ea typeface="微软雅黑" pitchFamily="34" charset="-122"/>
            </a:endParaRPr>
          </a:p>
        </p:txBody>
      </p:sp>
      <p:pic>
        <p:nvPicPr>
          <p:cNvPr id="2" name="Picture 2" descr="E:\learning\research\Social_Action_Tracking\presentation\000-1-清华大学校徽_p1.png"/>
          <p:cNvPicPr>
            <a:picLocks noChangeAspect="1" noChangeArrowheads="1"/>
          </p:cNvPicPr>
          <p:nvPr/>
        </p:nvPicPr>
        <p:blipFill>
          <a:blip r:embed="rId3" cstate="print"/>
          <a:srcRect/>
          <a:stretch>
            <a:fillRect/>
          </a:stretch>
        </p:blipFill>
        <p:spPr bwMode="auto">
          <a:xfrm>
            <a:off x="7929838" y="0"/>
            <a:ext cx="1214162" cy="1219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0"/>
            <a:ext cx="8229600" cy="1143000"/>
          </a:xfrm>
        </p:spPr>
        <p:txBody>
          <a:bodyPr/>
          <a:lstStyle/>
          <a:p>
            <a:pPr eaLnBrk="1" hangingPunct="1"/>
            <a:r>
              <a:rPr lang="en-US" altLang="zh-CN" dirty="0" smtClean="0">
                <a:latin typeface="Arial" pitchFamily="34" charset="0"/>
                <a:ea typeface="Verdana" pitchFamily="34" charset="0"/>
                <a:cs typeface="Arial" pitchFamily="34" charset="0"/>
              </a:rPr>
              <a:t>Outline</a:t>
            </a:r>
            <a:endParaRPr lang="zh-CN" altLang="en-US" dirty="0" smtClean="0">
              <a:latin typeface="Arial" pitchFamily="34" charset="0"/>
              <a:cs typeface="Arial" pitchFamily="34" charset="0"/>
            </a:endParaRPr>
          </a:p>
        </p:txBody>
      </p:sp>
      <p:sp>
        <p:nvSpPr>
          <p:cNvPr id="9219" name="Rectangle 3"/>
          <p:cNvSpPr>
            <a:spLocks noGrp="1" noChangeArrowheads="1"/>
          </p:cNvSpPr>
          <p:nvPr>
            <p:ph idx="1"/>
          </p:nvPr>
        </p:nvSpPr>
        <p:spPr>
          <a:xfrm>
            <a:off x="457200" y="1600200"/>
            <a:ext cx="8229600" cy="4389120"/>
          </a:xfrm>
        </p:spPr>
        <p:txBody>
          <a:bodyPr/>
          <a:lstStyle/>
          <a:p>
            <a:r>
              <a:rPr lang="en-US" altLang="zh-CN" dirty="0" smtClean="0">
                <a:solidFill>
                  <a:srgbClr val="000000"/>
                </a:solidFill>
                <a:latin typeface="Arial" pitchFamily="34" charset="0"/>
                <a:ea typeface="Verdana" pitchFamily="34" charset="0"/>
                <a:cs typeface="Arial" pitchFamily="34" charset="0"/>
              </a:rPr>
              <a:t>Motivation</a:t>
            </a:r>
          </a:p>
          <a:p>
            <a:pPr eaLnBrk="1" hangingPunct="1"/>
            <a:r>
              <a:rPr lang="en-US" altLang="zh-CN" dirty="0" smtClean="0">
                <a:latin typeface="Arial" pitchFamily="34" charset="0"/>
                <a:ea typeface="Verdana" pitchFamily="34" charset="0"/>
                <a:cs typeface="Arial" pitchFamily="34" charset="0"/>
              </a:rPr>
              <a:t>Approach</a:t>
            </a:r>
          </a:p>
          <a:p>
            <a:pPr eaLnBrk="1" hangingPunct="1"/>
            <a:r>
              <a:rPr lang="en-US" altLang="zh-CN" dirty="0" smtClean="0">
                <a:latin typeface="Arial" pitchFamily="34" charset="0"/>
                <a:ea typeface="Verdana" pitchFamily="34" charset="0"/>
                <a:cs typeface="Arial" pitchFamily="34" charset="0"/>
              </a:rPr>
              <a:t>Experiment</a:t>
            </a:r>
          </a:p>
          <a:p>
            <a:r>
              <a:rPr lang="en-US" altLang="zh-CN" dirty="0" smtClean="0">
                <a:latin typeface="Arial" pitchFamily="34" charset="0"/>
                <a:ea typeface="Verdana" pitchFamily="34" charset="0"/>
                <a:cs typeface="Arial" pitchFamily="34" charset="0"/>
              </a:rPr>
              <a:t>Conclusion &amp; Future Work</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1143000"/>
          </a:xfrm>
        </p:spPr>
        <p:txBody>
          <a:bodyPr/>
          <a:lstStyle/>
          <a:p>
            <a:pPr eaLnBrk="1" hangingPunct="1"/>
            <a:r>
              <a:rPr lang="en-US" altLang="zh-CN" dirty="0" smtClean="0">
                <a:latin typeface="Arial" pitchFamily="34" charset="0"/>
                <a:cs typeface="Arial" pitchFamily="34" charset="0"/>
              </a:rPr>
              <a:t>Motivation</a:t>
            </a:r>
            <a:endParaRPr lang="zh-CN" altLang="en-US" dirty="0" smtClean="0">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457200" y="1600200"/>
            <a:ext cx="2000250" cy="78105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81000" y="4724400"/>
            <a:ext cx="1990725" cy="104775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57200" y="3409950"/>
            <a:ext cx="2066925" cy="704850"/>
          </a:xfrm>
          <a:prstGeom prst="rect">
            <a:avLst/>
          </a:prstGeom>
          <a:noFill/>
          <a:ln w="9525">
            <a:noFill/>
            <a:miter lim="800000"/>
            <a:headEnd/>
            <a:tailEnd/>
          </a:ln>
        </p:spPr>
      </p:pic>
      <p:sp>
        <p:nvSpPr>
          <p:cNvPr id="17" name="TextBox 16"/>
          <p:cNvSpPr txBox="1"/>
          <p:nvPr/>
        </p:nvSpPr>
        <p:spPr>
          <a:xfrm>
            <a:off x="2667000" y="1447800"/>
            <a:ext cx="6096000" cy="1569660"/>
          </a:xfrm>
          <a:prstGeom prst="rect">
            <a:avLst/>
          </a:prstGeom>
          <a:noFill/>
        </p:spPr>
        <p:txBody>
          <a:bodyPr wrap="square" rtlCol="0">
            <a:spAutoFit/>
          </a:bodyPr>
          <a:lstStyle/>
          <a:p>
            <a:pPr>
              <a:buFont typeface="Arial" pitchFamily="34" charset="0"/>
              <a:buChar char="•"/>
            </a:pPr>
            <a:r>
              <a:rPr lang="en-US" altLang="zh-CN" sz="2400" dirty="0" smtClean="0"/>
              <a:t> </a:t>
            </a:r>
            <a:r>
              <a:rPr lang="en-US" altLang="zh-CN" sz="2400" b="1" u="sng" dirty="0" smtClean="0"/>
              <a:t>500 million</a:t>
            </a:r>
            <a:r>
              <a:rPr lang="en-US" altLang="zh-CN" sz="2400" b="1" dirty="0" smtClean="0"/>
              <a:t> </a:t>
            </a:r>
            <a:r>
              <a:rPr lang="en-US" altLang="zh-CN" sz="2400" dirty="0" smtClean="0"/>
              <a:t>users</a:t>
            </a:r>
          </a:p>
          <a:p>
            <a:pPr>
              <a:buFont typeface="Arial" pitchFamily="34" charset="0"/>
              <a:buChar char="•"/>
            </a:pPr>
            <a:r>
              <a:rPr lang="en-US" altLang="zh-CN" sz="2400" dirty="0" smtClean="0"/>
              <a:t> the </a:t>
            </a:r>
            <a:r>
              <a:rPr lang="en-US" altLang="zh-CN" sz="2400" b="1" u="sng" dirty="0" smtClean="0"/>
              <a:t>3</a:t>
            </a:r>
            <a:r>
              <a:rPr lang="en-US" altLang="zh-CN" sz="2400" b="1" u="sng" baseline="30000" dirty="0" smtClean="0"/>
              <a:t>rd</a:t>
            </a:r>
            <a:r>
              <a:rPr lang="en-US" altLang="zh-CN" sz="2400" dirty="0" smtClean="0"/>
              <a:t>  largest “Country” in the world</a:t>
            </a:r>
          </a:p>
          <a:p>
            <a:pPr>
              <a:buFont typeface="Arial" pitchFamily="34" charset="0"/>
              <a:buChar char="•"/>
            </a:pPr>
            <a:r>
              <a:rPr lang="en-US" altLang="zh-CN" sz="2400" dirty="0" smtClean="0"/>
              <a:t> More visitors than Google</a:t>
            </a:r>
          </a:p>
          <a:p>
            <a:pPr>
              <a:buFont typeface="Arial" pitchFamily="34" charset="0"/>
              <a:buChar char="•"/>
            </a:pPr>
            <a:r>
              <a:rPr lang="en-US" altLang="zh-CN" sz="2400" dirty="0" smtClean="0">
                <a:solidFill>
                  <a:srgbClr val="0000CC"/>
                </a:solidFill>
              </a:rPr>
              <a:t> Action: Update statues, create event</a:t>
            </a:r>
          </a:p>
        </p:txBody>
      </p:sp>
      <p:sp>
        <p:nvSpPr>
          <p:cNvPr id="25" name="TextBox 24"/>
          <p:cNvSpPr txBox="1"/>
          <p:nvPr/>
        </p:nvSpPr>
        <p:spPr>
          <a:xfrm>
            <a:off x="2667000" y="3352800"/>
            <a:ext cx="6477000" cy="830997"/>
          </a:xfrm>
          <a:prstGeom prst="rect">
            <a:avLst/>
          </a:prstGeom>
          <a:noFill/>
        </p:spPr>
        <p:txBody>
          <a:bodyPr wrap="square" rtlCol="0">
            <a:spAutoFit/>
          </a:bodyPr>
          <a:lstStyle/>
          <a:p>
            <a:pPr>
              <a:buFont typeface="Arial" pitchFamily="34" charset="0"/>
              <a:buChar char="•"/>
            </a:pPr>
            <a:r>
              <a:rPr lang="en-US" altLang="zh-CN" sz="2400" dirty="0" smtClean="0"/>
              <a:t> More than </a:t>
            </a:r>
            <a:r>
              <a:rPr lang="en-US" altLang="zh-CN" sz="2400" b="1" u="sng" dirty="0" smtClean="0"/>
              <a:t>4</a:t>
            </a:r>
            <a:r>
              <a:rPr lang="en-US" altLang="zh-CN" sz="2400" u="sng" dirty="0" smtClean="0"/>
              <a:t> </a:t>
            </a:r>
            <a:r>
              <a:rPr lang="en-US" altLang="zh-CN" sz="2400" b="1" u="sng" dirty="0" smtClean="0"/>
              <a:t>billion</a:t>
            </a:r>
            <a:r>
              <a:rPr lang="en-US" altLang="zh-CN" sz="2400" dirty="0" smtClean="0"/>
              <a:t> images</a:t>
            </a:r>
          </a:p>
          <a:p>
            <a:pPr>
              <a:buFont typeface="Arial" pitchFamily="34" charset="0"/>
              <a:buChar char="•"/>
            </a:pPr>
            <a:r>
              <a:rPr lang="en-US" altLang="zh-CN" sz="2400" dirty="0" smtClean="0">
                <a:solidFill>
                  <a:srgbClr val="0000CC"/>
                </a:solidFill>
              </a:rPr>
              <a:t>Action: Add tags, Add favorites</a:t>
            </a:r>
          </a:p>
        </p:txBody>
      </p:sp>
      <p:sp>
        <p:nvSpPr>
          <p:cNvPr id="26" name="TextBox 25"/>
          <p:cNvSpPr txBox="1"/>
          <p:nvPr/>
        </p:nvSpPr>
        <p:spPr>
          <a:xfrm>
            <a:off x="2667000" y="4667071"/>
            <a:ext cx="6477000" cy="1200329"/>
          </a:xfrm>
          <a:prstGeom prst="rect">
            <a:avLst/>
          </a:prstGeom>
          <a:noFill/>
        </p:spPr>
        <p:txBody>
          <a:bodyPr wrap="square" rtlCol="0">
            <a:spAutoFit/>
          </a:bodyPr>
          <a:lstStyle/>
          <a:p>
            <a:pPr>
              <a:buFont typeface="Arial" pitchFamily="34" charset="0"/>
              <a:buChar char="•"/>
            </a:pPr>
            <a:r>
              <a:rPr lang="en-US" altLang="zh-CN" sz="2400" dirty="0" smtClean="0"/>
              <a:t> 2009, </a:t>
            </a:r>
            <a:r>
              <a:rPr lang="en-US" altLang="zh-CN" sz="2400" b="1" u="sng" dirty="0" smtClean="0"/>
              <a:t>2 billion</a:t>
            </a:r>
            <a:r>
              <a:rPr lang="en-US" altLang="zh-CN" sz="2400" b="1" dirty="0" smtClean="0"/>
              <a:t> </a:t>
            </a:r>
            <a:r>
              <a:rPr lang="en-US" altLang="zh-CN" sz="2400" dirty="0" smtClean="0"/>
              <a:t>tweets per quarter</a:t>
            </a:r>
          </a:p>
          <a:p>
            <a:pPr>
              <a:buFont typeface="Arial" pitchFamily="34" charset="0"/>
              <a:buChar char="•"/>
            </a:pPr>
            <a:r>
              <a:rPr lang="en-US" altLang="zh-CN" sz="2400" dirty="0" smtClean="0"/>
              <a:t> 2010, </a:t>
            </a:r>
            <a:r>
              <a:rPr lang="en-US" altLang="zh-CN" sz="2400" b="1" u="sng" dirty="0" smtClean="0"/>
              <a:t>4 billion</a:t>
            </a:r>
            <a:r>
              <a:rPr lang="en-US" altLang="zh-CN" sz="2400" b="1" dirty="0" smtClean="0"/>
              <a:t> </a:t>
            </a:r>
            <a:r>
              <a:rPr lang="en-US" altLang="zh-CN" sz="2400" dirty="0" smtClean="0"/>
              <a:t>tweets per quarter</a:t>
            </a:r>
          </a:p>
          <a:p>
            <a:pPr>
              <a:buFont typeface="Arial" pitchFamily="34" charset="0"/>
              <a:buChar char="•"/>
            </a:pPr>
            <a:r>
              <a:rPr lang="en-US" altLang="zh-CN" sz="2400" dirty="0" smtClean="0">
                <a:solidFill>
                  <a:srgbClr val="0000CC"/>
                </a:solidFill>
              </a:rPr>
              <a:t>Action: Post tweets, </a:t>
            </a:r>
            <a:r>
              <a:rPr lang="en-US" altLang="zh-CN" sz="2400" dirty="0" err="1" smtClean="0">
                <a:solidFill>
                  <a:srgbClr val="0000CC"/>
                </a:solidFill>
              </a:rPr>
              <a:t>Retweet</a:t>
            </a:r>
            <a:endParaRPr lang="en-US" altLang="zh-CN" sz="2400" dirty="0" smtClean="0">
              <a:solidFill>
                <a:srgbClr val="0000CC"/>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0"/>
            <a:ext cx="8229600" cy="1143000"/>
          </a:xfrm>
        </p:spPr>
        <p:txBody>
          <a:bodyPr>
            <a:normAutofit/>
          </a:bodyPr>
          <a:lstStyle/>
          <a:p>
            <a:r>
              <a:rPr lang="en-US" altLang="zh-CN" dirty="0" smtClean="0">
                <a:latin typeface="Verdana" pitchFamily="34" charset="0"/>
                <a:ea typeface="Verdana" pitchFamily="34" charset="0"/>
                <a:cs typeface="Verdana" pitchFamily="34" charset="0"/>
              </a:rPr>
              <a:t>User Action in Social Networks</a:t>
            </a:r>
            <a:endParaRPr lang="zh-CN" altLang="en-US" dirty="0">
              <a:latin typeface="Verdana" pitchFamily="34" charset="0"/>
              <a:cs typeface="Verdana" pitchFamily="34" charset="0"/>
            </a:endParaRPr>
          </a:p>
        </p:txBody>
      </p:sp>
      <p:pic>
        <p:nvPicPr>
          <p:cNvPr id="4101" name="Picture 5"/>
          <p:cNvPicPr>
            <a:picLocks noChangeAspect="1" noChangeArrowheads="1"/>
          </p:cNvPicPr>
          <p:nvPr/>
        </p:nvPicPr>
        <p:blipFill>
          <a:blip r:embed="rId3" cstate="print"/>
          <a:srcRect/>
          <a:stretch>
            <a:fillRect/>
          </a:stretch>
        </p:blipFill>
        <p:spPr bwMode="auto">
          <a:xfrm>
            <a:off x="3200400" y="3581400"/>
            <a:ext cx="2057400" cy="1462683"/>
          </a:xfrm>
          <a:prstGeom prst="rect">
            <a:avLst/>
          </a:prstGeom>
          <a:noFill/>
          <a:ln w="9525">
            <a:noFill/>
            <a:miter lim="800000"/>
            <a:headEnd/>
            <a:tailEnd/>
          </a:ln>
        </p:spPr>
      </p:pic>
      <p:sp>
        <p:nvSpPr>
          <p:cNvPr id="9" name="TextBox 8"/>
          <p:cNvSpPr txBox="1"/>
          <p:nvPr/>
        </p:nvSpPr>
        <p:spPr>
          <a:xfrm>
            <a:off x="2971800" y="5105400"/>
            <a:ext cx="2590800" cy="1295400"/>
          </a:xfrm>
          <a:prstGeom prst="rect">
            <a:avLst/>
          </a:prstGeom>
          <a:noFill/>
          <a:ln w="28575">
            <a:solidFill>
              <a:srgbClr val="0000CC"/>
            </a:solidFill>
          </a:ln>
        </p:spPr>
        <p:txBody>
          <a:bodyPr wrap="square" rtlCol="0" anchor="ctr" anchorCtr="0">
            <a:noAutofit/>
          </a:bodyPr>
          <a:lstStyle/>
          <a:p>
            <a:pPr algn="ctr"/>
            <a:r>
              <a:rPr lang="en-US" altLang="zh-CN" sz="2800" dirty="0" smtClean="0"/>
              <a:t>Add photo to her favorites</a:t>
            </a:r>
            <a:endParaRPr lang="zh-CN" altLang="en-US" sz="2800" dirty="0"/>
          </a:p>
        </p:txBody>
      </p:sp>
      <p:sp>
        <p:nvSpPr>
          <p:cNvPr id="10" name="矩形 9"/>
          <p:cNvSpPr/>
          <p:nvPr/>
        </p:nvSpPr>
        <p:spPr>
          <a:xfrm>
            <a:off x="533400" y="4419600"/>
            <a:ext cx="2133600" cy="1600200"/>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smtClean="0">
                <a:latin typeface="Arial" pitchFamily="34" charset="0"/>
                <a:ea typeface="Verdana" pitchFamily="34" charset="0"/>
                <a:cs typeface="Arial" pitchFamily="34" charset="0"/>
              </a:rPr>
              <a:t>Post tweets on </a:t>
            </a:r>
            <a:r>
              <a:rPr lang="zh-CN" altLang="en-US" sz="2400" dirty="0" smtClean="0">
                <a:solidFill>
                  <a:srgbClr val="0000CC"/>
                </a:solidFill>
                <a:latin typeface="Arial" pitchFamily="34" charset="0"/>
                <a:ea typeface="Verdana" pitchFamily="34" charset="0"/>
                <a:cs typeface="Arial" pitchFamily="34" charset="0"/>
              </a:rPr>
              <a:t>“</a:t>
            </a:r>
            <a:r>
              <a:rPr lang="en-US" altLang="zh-CN" sz="2400" dirty="0" smtClean="0">
                <a:solidFill>
                  <a:srgbClr val="0000CC"/>
                </a:solidFill>
                <a:latin typeface="Arial" pitchFamily="34" charset="0"/>
                <a:ea typeface="Verdana" pitchFamily="34" charset="0"/>
                <a:cs typeface="Arial" pitchFamily="34" charset="0"/>
              </a:rPr>
              <a:t>Haiti Earthquake</a:t>
            </a:r>
            <a:r>
              <a:rPr lang="zh-CN" altLang="en-US" sz="2400" dirty="0" smtClean="0">
                <a:solidFill>
                  <a:srgbClr val="0000CC"/>
                </a:solidFill>
                <a:latin typeface="Arial" pitchFamily="34" charset="0"/>
                <a:ea typeface="Verdana" pitchFamily="34" charset="0"/>
                <a:cs typeface="Arial" pitchFamily="34" charset="0"/>
              </a:rPr>
              <a:t>”</a:t>
            </a:r>
            <a:endParaRPr lang="zh-CN" altLang="en-US" sz="2400" dirty="0">
              <a:solidFill>
                <a:srgbClr val="0000CC"/>
              </a:solidFill>
              <a:latin typeface="Arial" pitchFamily="34" charset="0"/>
              <a:cs typeface="Arial" pitchFamily="34" charset="0"/>
            </a:endParaRPr>
          </a:p>
        </p:txBody>
      </p:sp>
      <p:cxnSp>
        <p:nvCxnSpPr>
          <p:cNvPr id="12" name="直接连接符 11"/>
          <p:cNvCxnSpPr>
            <a:endCxn id="10" idx="0"/>
          </p:cNvCxnSpPr>
          <p:nvPr/>
        </p:nvCxnSpPr>
        <p:spPr>
          <a:xfrm rot="5400000">
            <a:off x="1162050" y="3943350"/>
            <a:ext cx="914400" cy="3810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5943600" y="4419600"/>
            <a:ext cx="2133600" cy="1600200"/>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smtClean="0">
                <a:latin typeface="Arial" pitchFamily="34" charset="0"/>
                <a:cs typeface="Arial" pitchFamily="34" charset="0"/>
              </a:rPr>
              <a:t>Publish in KDD Conference</a:t>
            </a:r>
            <a:endParaRPr lang="zh-CN" altLang="en-US" sz="2400" dirty="0">
              <a:latin typeface="Arial" pitchFamily="34" charset="0"/>
              <a:cs typeface="Arial" pitchFamily="34" charset="0"/>
            </a:endParaRPr>
          </a:p>
        </p:txBody>
      </p:sp>
      <p:cxnSp>
        <p:nvCxnSpPr>
          <p:cNvPr id="14" name="直接连接符 13"/>
          <p:cNvCxnSpPr>
            <a:stCxn id="1030" idx="2"/>
            <a:endCxn id="13" idx="0"/>
          </p:cNvCxnSpPr>
          <p:nvPr/>
        </p:nvCxnSpPr>
        <p:spPr>
          <a:xfrm rot="5400000">
            <a:off x="6248400" y="3581400"/>
            <a:ext cx="1600200" cy="7620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85800" y="1371600"/>
            <a:ext cx="2133600" cy="584775"/>
          </a:xfrm>
          <a:prstGeom prst="rect">
            <a:avLst/>
          </a:prstGeom>
          <a:noFill/>
        </p:spPr>
        <p:txBody>
          <a:bodyPr wrap="square" rtlCol="0">
            <a:spAutoFit/>
          </a:bodyPr>
          <a:lstStyle/>
          <a:p>
            <a:pPr algn="ctr"/>
            <a:r>
              <a:rPr lang="en-US" altLang="zh-CN" sz="3200" dirty="0" smtClean="0"/>
              <a:t>Twitter</a:t>
            </a:r>
            <a:endParaRPr lang="zh-CN" altLang="en-US" sz="3200" dirty="0"/>
          </a:p>
        </p:txBody>
      </p:sp>
      <p:sp>
        <p:nvSpPr>
          <p:cNvPr id="17" name="TextBox 16"/>
          <p:cNvSpPr txBox="1"/>
          <p:nvPr/>
        </p:nvSpPr>
        <p:spPr>
          <a:xfrm>
            <a:off x="3048000" y="1371600"/>
            <a:ext cx="2133600" cy="584775"/>
          </a:xfrm>
          <a:prstGeom prst="rect">
            <a:avLst/>
          </a:prstGeom>
          <a:noFill/>
        </p:spPr>
        <p:txBody>
          <a:bodyPr wrap="square" rtlCol="0">
            <a:spAutoFit/>
          </a:bodyPr>
          <a:lstStyle/>
          <a:p>
            <a:pPr algn="ctr"/>
            <a:r>
              <a:rPr lang="en-US" altLang="zh-CN" sz="3200" dirty="0" err="1" smtClean="0"/>
              <a:t>Flickr</a:t>
            </a:r>
            <a:endParaRPr lang="zh-CN" altLang="en-US" sz="3200" dirty="0"/>
          </a:p>
        </p:txBody>
      </p:sp>
      <p:sp>
        <p:nvSpPr>
          <p:cNvPr id="18" name="TextBox 17"/>
          <p:cNvSpPr txBox="1"/>
          <p:nvPr/>
        </p:nvSpPr>
        <p:spPr>
          <a:xfrm>
            <a:off x="5638800" y="1295400"/>
            <a:ext cx="2590800" cy="584775"/>
          </a:xfrm>
          <a:prstGeom prst="rect">
            <a:avLst/>
          </a:prstGeom>
          <a:noFill/>
        </p:spPr>
        <p:txBody>
          <a:bodyPr wrap="square" rtlCol="0">
            <a:spAutoFit/>
          </a:bodyPr>
          <a:lstStyle/>
          <a:p>
            <a:pPr algn="ctr"/>
            <a:r>
              <a:rPr lang="en-US" altLang="zh-CN" sz="3200" dirty="0" err="1" smtClean="0"/>
              <a:t>Arnetminer</a:t>
            </a:r>
            <a:endParaRPr lang="zh-CN" altLang="en-US" sz="3200" dirty="0"/>
          </a:p>
        </p:txBody>
      </p:sp>
      <p:cxnSp>
        <p:nvCxnSpPr>
          <p:cNvPr id="19" name="直接连接符 18"/>
          <p:cNvCxnSpPr>
            <a:endCxn id="4101" idx="0"/>
          </p:cNvCxnSpPr>
          <p:nvPr/>
        </p:nvCxnSpPr>
        <p:spPr>
          <a:xfrm rot="16200000" flipH="1">
            <a:off x="3867152" y="3219452"/>
            <a:ext cx="685798" cy="38098"/>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4" cstate="print"/>
          <a:srcRect/>
          <a:stretch>
            <a:fillRect/>
          </a:stretch>
        </p:blipFill>
        <p:spPr bwMode="auto">
          <a:xfrm>
            <a:off x="3124200" y="2133600"/>
            <a:ext cx="2066925" cy="704850"/>
          </a:xfrm>
          <a:prstGeom prst="rect">
            <a:avLst/>
          </a:prstGeom>
          <a:noFill/>
          <a:ln w="9525">
            <a:noFill/>
            <a:miter lim="800000"/>
            <a:headEnd/>
            <a:tailEnd/>
          </a:ln>
        </p:spPr>
      </p:pic>
      <p:pic>
        <p:nvPicPr>
          <p:cNvPr id="23" name="Picture 3"/>
          <p:cNvPicPr>
            <a:picLocks noChangeAspect="1" noChangeArrowheads="1"/>
          </p:cNvPicPr>
          <p:nvPr/>
        </p:nvPicPr>
        <p:blipFill>
          <a:blip r:embed="rId5" cstate="print"/>
          <a:srcRect/>
          <a:stretch>
            <a:fillRect/>
          </a:stretch>
        </p:blipFill>
        <p:spPr bwMode="auto">
          <a:xfrm>
            <a:off x="685800" y="2133600"/>
            <a:ext cx="1990725" cy="1047750"/>
          </a:xfrm>
          <a:prstGeom prst="rect">
            <a:avLst/>
          </a:prstGeom>
          <a:noFill/>
          <a:ln w="9525">
            <a:noFill/>
            <a:miter lim="800000"/>
            <a:headEnd/>
            <a:tailEnd/>
          </a:ln>
        </p:spPr>
      </p:pic>
      <p:pic>
        <p:nvPicPr>
          <p:cNvPr id="1026" name="Picture 2" descr="C:\Users\Julius\Desktop\logo_btm.gif"/>
          <p:cNvPicPr>
            <a:picLocks noChangeAspect="1" noChangeArrowheads="1"/>
          </p:cNvPicPr>
          <p:nvPr/>
        </p:nvPicPr>
        <p:blipFill>
          <a:blip r:embed="rId6" cstate="print"/>
          <a:srcRect/>
          <a:stretch>
            <a:fillRect/>
          </a:stretch>
        </p:blipFill>
        <p:spPr bwMode="auto">
          <a:xfrm>
            <a:off x="5715000" y="2057400"/>
            <a:ext cx="762000" cy="660400"/>
          </a:xfrm>
          <a:prstGeom prst="rect">
            <a:avLst/>
          </a:prstGeom>
          <a:noFill/>
        </p:spPr>
      </p:pic>
      <p:pic>
        <p:nvPicPr>
          <p:cNvPr id="1030" name="Picture 6" descr="C:\Users\Julius\Desktop\title.gif"/>
          <p:cNvPicPr>
            <a:picLocks noChangeAspect="1" noChangeArrowheads="1"/>
          </p:cNvPicPr>
          <p:nvPr/>
        </p:nvPicPr>
        <p:blipFill>
          <a:blip r:embed="rId7" cstate="print"/>
          <a:srcRect/>
          <a:stretch>
            <a:fillRect/>
          </a:stretch>
        </p:blipFill>
        <p:spPr bwMode="auto">
          <a:xfrm>
            <a:off x="5715000" y="2458792"/>
            <a:ext cx="2743200" cy="36060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0"/>
            <a:ext cx="8229600" cy="1143000"/>
          </a:xfrm>
        </p:spPr>
        <p:txBody>
          <a:bodyPr>
            <a:normAutofit/>
          </a:bodyPr>
          <a:lstStyle/>
          <a:p>
            <a:r>
              <a:rPr lang="en-US" altLang="zh-CN" dirty="0" smtClean="0">
                <a:latin typeface="Verdana" pitchFamily="34" charset="0"/>
                <a:ea typeface="Verdana" pitchFamily="34" charset="0"/>
                <a:cs typeface="Verdana" pitchFamily="34" charset="0"/>
              </a:rPr>
              <a:t>User Action in Social Networks</a:t>
            </a:r>
            <a:endParaRPr lang="zh-CN" altLang="en-US" dirty="0">
              <a:latin typeface="Verdana" pitchFamily="34" charset="0"/>
              <a:cs typeface="Verdana" pitchFamily="34" charset="0"/>
            </a:endParaRPr>
          </a:p>
        </p:txBody>
      </p:sp>
      <p:sp>
        <p:nvSpPr>
          <p:cNvPr id="20" name="矩形 19"/>
          <p:cNvSpPr/>
          <p:nvPr/>
        </p:nvSpPr>
        <p:spPr>
          <a:xfrm>
            <a:off x="457200" y="1371600"/>
            <a:ext cx="8458200" cy="5029200"/>
          </a:xfrm>
          <a:prstGeom prst="rect">
            <a:avLst/>
          </a:prstGeom>
          <a:ln>
            <a:solidFill>
              <a:srgbClr val="000000"/>
            </a:solidFill>
          </a:ln>
        </p:spPr>
        <p:style>
          <a:lnRef idx="2">
            <a:schemeClr val="accent3"/>
          </a:lnRef>
          <a:fillRef idx="1">
            <a:schemeClr val="lt1"/>
          </a:fillRef>
          <a:effectRef idx="0">
            <a:schemeClr val="accent3"/>
          </a:effectRef>
          <a:fontRef idx="minor">
            <a:schemeClr val="dk1"/>
          </a:fontRef>
        </p:style>
        <p:txBody>
          <a:bodyPr lIns="360000" rIns="360000" rtlCol="0" anchor="ctr"/>
          <a:lstStyle/>
          <a:p>
            <a:r>
              <a:rPr lang="en-US" altLang="zh-CN" sz="3600" b="1" dirty="0" smtClean="0">
                <a:solidFill>
                  <a:srgbClr val="0000CC"/>
                </a:solidFill>
                <a:latin typeface="Arial" pitchFamily="34" charset="0"/>
                <a:cs typeface="Arial" pitchFamily="34" charset="0"/>
              </a:rPr>
              <a:t>Questions:</a:t>
            </a:r>
          </a:p>
          <a:p>
            <a:pPr>
              <a:buFontTx/>
              <a:buChar char="-"/>
            </a:pPr>
            <a:r>
              <a:rPr lang="en-US" altLang="zh-CN" sz="3200" dirty="0" smtClean="0">
                <a:solidFill>
                  <a:schemeClr val="tx1"/>
                </a:solidFill>
                <a:latin typeface="Arial" pitchFamily="34" charset="0"/>
                <a:cs typeface="Arial" pitchFamily="34" charset="0"/>
              </a:rPr>
              <a:t>What factors influence you to add a photo into your favorite list?</a:t>
            </a:r>
          </a:p>
          <a:p>
            <a:r>
              <a:rPr lang="en-US" altLang="zh-CN" sz="3200" dirty="0" smtClean="0">
                <a:solidFill>
                  <a:schemeClr val="tx1"/>
                </a:solidFill>
                <a:latin typeface="Arial" pitchFamily="34" charset="0"/>
                <a:cs typeface="Arial" pitchFamily="34" charset="0"/>
              </a:rPr>
              <a:t>- If you post a tweet on “Haiti Earthquake”, will your friends </a:t>
            </a:r>
            <a:r>
              <a:rPr lang="en-US" altLang="zh-CN" sz="3200" dirty="0" err="1" smtClean="0">
                <a:solidFill>
                  <a:schemeClr val="tx1"/>
                </a:solidFill>
                <a:latin typeface="Arial" pitchFamily="34" charset="0"/>
                <a:cs typeface="Arial" pitchFamily="34" charset="0"/>
              </a:rPr>
              <a:t>retweet</a:t>
            </a:r>
            <a:r>
              <a:rPr lang="en-US" altLang="zh-CN" sz="3200" dirty="0" smtClean="0">
                <a:solidFill>
                  <a:schemeClr val="tx1"/>
                </a:solidFill>
                <a:latin typeface="Arial" pitchFamily="34" charset="0"/>
                <a:cs typeface="Arial" pitchFamily="34" charset="0"/>
              </a:rPr>
              <a:t> it or reply?</a:t>
            </a:r>
          </a:p>
          <a:p>
            <a:endParaRPr lang="en-US" altLang="zh-CN" sz="3200" dirty="0" smtClean="0">
              <a:solidFill>
                <a:srgbClr val="0000CC"/>
              </a:solidFill>
              <a:latin typeface="Arial" pitchFamily="34" charset="0"/>
              <a:cs typeface="Arial" pitchFamily="34" charset="0"/>
            </a:endParaRPr>
          </a:p>
          <a:p>
            <a:r>
              <a:rPr lang="en-US" altLang="zh-CN" sz="3600" b="1" dirty="0" smtClean="0">
                <a:solidFill>
                  <a:srgbClr val="FF0000"/>
                </a:solidFill>
                <a:latin typeface="Arial" pitchFamily="34" charset="0"/>
                <a:cs typeface="Arial" pitchFamily="34" charset="0"/>
              </a:rPr>
              <a:t>Challenge:</a:t>
            </a:r>
          </a:p>
          <a:p>
            <a:r>
              <a:rPr lang="en-US" altLang="zh-CN" sz="3200" dirty="0" smtClean="0">
                <a:solidFill>
                  <a:srgbClr val="FF0000"/>
                </a:solidFill>
                <a:latin typeface="Arial" pitchFamily="34" charset="0"/>
                <a:cs typeface="Arial" pitchFamily="34" charset="0"/>
              </a:rPr>
              <a:t>   - How to track and model users’ actions?</a:t>
            </a:r>
          </a:p>
          <a:p>
            <a:r>
              <a:rPr lang="en-US" altLang="zh-CN" sz="3200" dirty="0" smtClean="0">
                <a:solidFill>
                  <a:srgbClr val="FF0000"/>
                </a:solidFill>
                <a:latin typeface="Arial" pitchFamily="34" charset="0"/>
                <a:cs typeface="Arial" pitchFamily="34" charset="0"/>
              </a:rPr>
              <a:t>   - How to predict users’ actions over time?</a:t>
            </a:r>
            <a:endParaRPr lang="zh-CN" altLang="en-US" sz="3200" dirty="0">
              <a:solidFill>
                <a:srgbClr val="FF0000"/>
              </a:solidFill>
              <a:latin typeface="Arial" pitchFamily="34" charset="0"/>
              <a:cs typeface="Arial"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20">
                                            <p:bg/>
                                          </p:spTgt>
                                        </p:tgtEl>
                                        <p:attrNameLst>
                                          <p:attrName>style.visibility</p:attrName>
                                        </p:attrNameLst>
                                      </p:cBhvr>
                                      <p:to>
                                        <p:strVal val="visible"/>
                                      </p:to>
                                    </p:set>
                                    <p:animEffect transition="in" filter="diamond(in)">
                                      <p:cBhvr>
                                        <p:cTn id="7" dur="500"/>
                                        <p:tgtEl>
                                          <p:spTgt spid="20">
                                            <p:bg/>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diamond(in)">
                                      <p:cBhvr>
                                        <p:cTn id="10" dur="500"/>
                                        <p:tgtEl>
                                          <p:spTgt spid="20">
                                            <p:txEl>
                                              <p:pRg st="0" end="0"/>
                                            </p:txEl>
                                          </p:spTgt>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Effect transition="in" filter="diamond(in)">
                                      <p:cBhvr>
                                        <p:cTn id="13" dur="500"/>
                                        <p:tgtEl>
                                          <p:spTgt spid="20">
                                            <p:txEl>
                                              <p:pRg st="1" end="1"/>
                                            </p:txEl>
                                          </p:spTgt>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20">
                                            <p:txEl>
                                              <p:pRg st="2" end="2"/>
                                            </p:txEl>
                                          </p:spTgt>
                                        </p:tgtEl>
                                        <p:attrNameLst>
                                          <p:attrName>style.visibility</p:attrName>
                                        </p:attrNameLst>
                                      </p:cBhvr>
                                      <p:to>
                                        <p:strVal val="visible"/>
                                      </p:to>
                                    </p:set>
                                    <p:animEffect transition="in" filter="diamond(in)">
                                      <p:cBhvr>
                                        <p:cTn id="16" dur="500"/>
                                        <p:tgtEl>
                                          <p:spTgt spid="20">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animEffect transition="in" filter="box(in)">
                                      <p:cBhvr>
                                        <p:cTn id="21" dur="500"/>
                                        <p:tgtEl>
                                          <p:spTgt spid="20">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20">
                                            <p:txEl>
                                              <p:pRg st="5" end="5"/>
                                            </p:txEl>
                                          </p:spTgt>
                                        </p:tgtEl>
                                        <p:attrNameLst>
                                          <p:attrName>style.visibility</p:attrName>
                                        </p:attrNameLst>
                                      </p:cBhvr>
                                      <p:to>
                                        <p:strVal val="visible"/>
                                      </p:to>
                                    </p:set>
                                    <p:animEffect transition="in" filter="box(in)">
                                      <p:cBhvr>
                                        <p:cTn id="24" dur="500"/>
                                        <p:tgtEl>
                                          <p:spTgt spid="20">
                                            <p:txEl>
                                              <p:pRg st="5" end="5"/>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20">
                                            <p:txEl>
                                              <p:pRg st="6" end="6"/>
                                            </p:txEl>
                                          </p:spTgt>
                                        </p:tgtEl>
                                        <p:attrNameLst>
                                          <p:attrName>style.visibility</p:attrName>
                                        </p:attrNameLst>
                                      </p:cBhvr>
                                      <p:to>
                                        <p:strVal val="visible"/>
                                      </p:to>
                                    </p:set>
                                    <p:animEffect transition="in" filter="box(in)">
                                      <p:cBhvr>
                                        <p:cTn id="2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304800" y="2362200"/>
            <a:ext cx="2590800" cy="2687638"/>
            <a:chOff x="304800" y="2362200"/>
            <a:chExt cx="2590800" cy="2687638"/>
          </a:xfrm>
        </p:grpSpPr>
        <p:grpSp>
          <p:nvGrpSpPr>
            <p:cNvPr id="53" name="组合 52"/>
            <p:cNvGrpSpPr/>
            <p:nvPr/>
          </p:nvGrpSpPr>
          <p:grpSpPr>
            <a:xfrm>
              <a:off x="304800" y="2362200"/>
              <a:ext cx="2590800" cy="2687638"/>
              <a:chOff x="304800" y="2265362"/>
              <a:chExt cx="2590800" cy="2687638"/>
            </a:xfrm>
          </p:grpSpPr>
          <p:pic>
            <p:nvPicPr>
              <p:cNvPr id="2052" name="Picture 4" descr="C:\Users\Julius\Desktop\temp\initial.png"/>
              <p:cNvPicPr>
                <a:picLocks noChangeAspect="1" noChangeArrowheads="1"/>
              </p:cNvPicPr>
              <p:nvPr/>
            </p:nvPicPr>
            <p:blipFill>
              <a:blip r:embed="rId3" cstate="print"/>
              <a:srcRect/>
              <a:stretch>
                <a:fillRect/>
              </a:stretch>
            </p:blipFill>
            <p:spPr bwMode="auto">
              <a:xfrm>
                <a:off x="304800" y="2265362"/>
                <a:ext cx="2590800" cy="2687638"/>
              </a:xfrm>
              <a:prstGeom prst="rect">
                <a:avLst/>
              </a:prstGeom>
              <a:noFill/>
              <a:ln>
                <a:solidFill>
                  <a:srgbClr val="C00000"/>
                </a:solidFill>
              </a:ln>
            </p:spPr>
          </p:pic>
          <p:sp>
            <p:nvSpPr>
              <p:cNvPr id="41" name="矩形 40"/>
              <p:cNvSpPr/>
              <p:nvPr/>
            </p:nvSpPr>
            <p:spPr>
              <a:xfrm>
                <a:off x="1219200" y="2667000"/>
                <a:ext cx="762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rPr>
                  <a:t>John</a:t>
                </a:r>
                <a:endParaRPr lang="zh-CN" altLang="en-US" b="1" dirty="0">
                  <a:solidFill>
                    <a:schemeClr val="tx1"/>
                  </a:solidFill>
                </a:endParaRPr>
              </a:p>
            </p:txBody>
          </p:sp>
        </p:grpSp>
        <p:sp>
          <p:nvSpPr>
            <p:cNvPr id="48" name="TextBox 47"/>
            <p:cNvSpPr txBox="1"/>
            <p:nvPr/>
          </p:nvSpPr>
          <p:spPr>
            <a:xfrm>
              <a:off x="304800" y="2362201"/>
              <a:ext cx="1143000" cy="380999"/>
            </a:xfrm>
            <a:prstGeom prst="rect">
              <a:avLst/>
            </a:prstGeom>
            <a:noFill/>
            <a:ln>
              <a:solidFill>
                <a:srgbClr val="0000CC"/>
              </a:solidFill>
            </a:ln>
          </p:spPr>
          <p:txBody>
            <a:bodyPr wrap="square" rtlCol="0" anchor="ctr">
              <a:noAutofit/>
            </a:bodyPr>
            <a:lstStyle/>
            <a:p>
              <a:r>
                <a:rPr lang="en-US" altLang="zh-CN" sz="2400" dirty="0" smtClean="0"/>
                <a:t>Time </a:t>
              </a:r>
              <a:r>
                <a:rPr lang="en-US" altLang="zh-CN" sz="2400" i="1" dirty="0" smtClean="0"/>
                <a:t>t</a:t>
              </a:r>
              <a:endParaRPr lang="zh-CN" altLang="en-US" sz="2400" i="1" dirty="0"/>
            </a:p>
          </p:txBody>
        </p:sp>
      </p:grpSp>
      <p:grpSp>
        <p:nvGrpSpPr>
          <p:cNvPr id="60" name="组合 59"/>
          <p:cNvGrpSpPr/>
          <p:nvPr/>
        </p:nvGrpSpPr>
        <p:grpSpPr>
          <a:xfrm>
            <a:off x="4572000" y="2209800"/>
            <a:ext cx="3962400" cy="3048000"/>
            <a:chOff x="4572000" y="2133600"/>
            <a:chExt cx="3962400" cy="3048000"/>
          </a:xfrm>
        </p:grpSpPr>
        <p:grpSp>
          <p:nvGrpSpPr>
            <p:cNvPr id="61" name="组合 51"/>
            <p:cNvGrpSpPr/>
            <p:nvPr/>
          </p:nvGrpSpPr>
          <p:grpSpPr>
            <a:xfrm>
              <a:off x="4572000" y="2133600"/>
              <a:ext cx="3962400" cy="3048000"/>
              <a:chOff x="4572000" y="2133600"/>
              <a:chExt cx="3962400" cy="3048000"/>
            </a:xfrm>
          </p:grpSpPr>
          <p:pic>
            <p:nvPicPr>
              <p:cNvPr id="63" name="Picture 3" descr="C:\Users\Julius\Desktop\temp\people.png"/>
              <p:cNvPicPr>
                <a:picLocks noChangeAspect="1" noChangeArrowheads="1"/>
              </p:cNvPicPr>
              <p:nvPr/>
            </p:nvPicPr>
            <p:blipFill>
              <a:blip r:embed="rId4" cstate="print"/>
              <a:srcRect/>
              <a:stretch>
                <a:fillRect/>
              </a:stretch>
            </p:blipFill>
            <p:spPr bwMode="auto">
              <a:xfrm>
                <a:off x="4572000" y="2133600"/>
                <a:ext cx="3962400" cy="3048000"/>
              </a:xfrm>
              <a:prstGeom prst="rect">
                <a:avLst/>
              </a:prstGeom>
              <a:noFill/>
              <a:ln>
                <a:solidFill>
                  <a:srgbClr val="C00000"/>
                </a:solidFill>
              </a:ln>
            </p:spPr>
          </p:pic>
          <p:sp>
            <p:nvSpPr>
              <p:cNvPr id="64" name="矩形 63"/>
              <p:cNvSpPr/>
              <p:nvPr/>
            </p:nvSpPr>
            <p:spPr>
              <a:xfrm>
                <a:off x="5257800" y="2819400"/>
                <a:ext cx="7620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rPr>
                  <a:t>John</a:t>
                </a:r>
                <a:endParaRPr lang="zh-CN" altLang="en-US" b="1" dirty="0">
                  <a:solidFill>
                    <a:schemeClr val="tx1"/>
                  </a:solidFill>
                </a:endParaRPr>
              </a:p>
            </p:txBody>
          </p:sp>
        </p:grpSp>
        <p:sp>
          <p:nvSpPr>
            <p:cNvPr id="62" name="TextBox 61"/>
            <p:cNvSpPr txBox="1"/>
            <p:nvPr/>
          </p:nvSpPr>
          <p:spPr>
            <a:xfrm>
              <a:off x="4572000" y="2133600"/>
              <a:ext cx="1371600" cy="381000"/>
            </a:xfrm>
            <a:prstGeom prst="rect">
              <a:avLst/>
            </a:prstGeom>
            <a:noFill/>
            <a:ln>
              <a:solidFill>
                <a:srgbClr val="0000CC"/>
              </a:solidFill>
            </a:ln>
          </p:spPr>
          <p:txBody>
            <a:bodyPr wrap="square" rtlCol="0" anchor="ctr">
              <a:noAutofit/>
            </a:bodyPr>
            <a:lstStyle/>
            <a:p>
              <a:r>
                <a:rPr lang="en-US" altLang="zh-CN" sz="2400" dirty="0" smtClean="0"/>
                <a:t>Time </a:t>
              </a:r>
              <a:r>
                <a:rPr lang="en-US" altLang="zh-CN" sz="2400" i="1" dirty="0" smtClean="0"/>
                <a:t>t+1</a:t>
              </a:r>
              <a:endParaRPr lang="zh-CN" altLang="en-US" sz="2400" i="1" dirty="0"/>
            </a:p>
          </p:txBody>
        </p:sp>
      </p:grpSp>
      <p:cxnSp>
        <p:nvCxnSpPr>
          <p:cNvPr id="36" name="直接连接符 35"/>
          <p:cNvCxnSpPr/>
          <p:nvPr/>
        </p:nvCxnSpPr>
        <p:spPr>
          <a:xfrm rot="5400000">
            <a:off x="5067300" y="4610100"/>
            <a:ext cx="1066800" cy="76200"/>
          </a:xfrm>
          <a:prstGeom prst="line">
            <a:avLst/>
          </a:prstGeom>
          <a:ln/>
        </p:spPr>
        <p:style>
          <a:lnRef idx="2">
            <a:schemeClr val="accent6"/>
          </a:lnRef>
          <a:fillRef idx="1">
            <a:schemeClr val="lt1"/>
          </a:fillRef>
          <a:effectRef idx="0">
            <a:schemeClr val="accent6"/>
          </a:effectRef>
          <a:fontRef idx="minor">
            <a:schemeClr val="dk1"/>
          </a:fontRef>
        </p:style>
      </p:cxnSp>
      <p:sp>
        <p:nvSpPr>
          <p:cNvPr id="13" name="右箭头 12"/>
          <p:cNvSpPr/>
          <p:nvPr/>
        </p:nvSpPr>
        <p:spPr>
          <a:xfrm>
            <a:off x="3505200" y="2895600"/>
            <a:ext cx="457200" cy="1143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箭头连接符 39"/>
          <p:cNvCxnSpPr/>
          <p:nvPr/>
        </p:nvCxnSpPr>
        <p:spPr>
          <a:xfrm>
            <a:off x="2819400" y="2743200"/>
            <a:ext cx="2514600" cy="914400"/>
          </a:xfrm>
          <a:prstGeom prst="straightConnector1">
            <a:avLst/>
          </a:prstGeom>
          <a:ln>
            <a:tailEnd type="arrow"/>
          </a:ln>
        </p:spPr>
        <p:style>
          <a:lnRef idx="2">
            <a:schemeClr val="accent6"/>
          </a:lnRef>
          <a:fillRef idx="1">
            <a:schemeClr val="lt1"/>
          </a:fillRef>
          <a:effectRef idx="0">
            <a:schemeClr val="accent6"/>
          </a:effectRef>
          <a:fontRef idx="minor">
            <a:schemeClr val="dk1"/>
          </a:fontRef>
        </p:style>
      </p:cxnSp>
      <p:sp>
        <p:nvSpPr>
          <p:cNvPr id="9" name="矩形 8"/>
          <p:cNvSpPr/>
          <p:nvPr/>
        </p:nvSpPr>
        <p:spPr>
          <a:xfrm>
            <a:off x="3429000" y="1143000"/>
            <a:ext cx="5486400" cy="914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altLang="zh-CN" sz="2000" b="1" dirty="0" smtClean="0">
                <a:solidFill>
                  <a:srgbClr val="FFFF00"/>
                </a:solidFill>
                <a:latin typeface="Arial" pitchFamily="34" charset="0"/>
                <a:cs typeface="Arial" pitchFamily="34" charset="0"/>
              </a:rPr>
              <a:t>Action Prediction</a:t>
            </a:r>
            <a:r>
              <a:rPr lang="zh-CN" altLang="en-US" sz="2000" b="1" dirty="0" smtClean="0">
                <a:solidFill>
                  <a:srgbClr val="FFFF00"/>
                </a:solidFill>
                <a:latin typeface="Arial" pitchFamily="34" charset="0"/>
                <a:cs typeface="Arial" pitchFamily="34" charset="0"/>
              </a:rPr>
              <a:t>：</a:t>
            </a:r>
            <a:endParaRPr lang="en-US" altLang="zh-CN" sz="2000" b="1" dirty="0" smtClean="0">
              <a:solidFill>
                <a:srgbClr val="FFFF00"/>
              </a:solidFill>
              <a:latin typeface="Arial" pitchFamily="34" charset="0"/>
              <a:cs typeface="Arial" pitchFamily="34" charset="0"/>
            </a:endParaRPr>
          </a:p>
          <a:p>
            <a:r>
              <a:rPr lang="en-US" altLang="zh-CN" sz="2000" dirty="0" smtClean="0">
                <a:latin typeface="Arial" pitchFamily="34" charset="0"/>
                <a:cs typeface="Arial" pitchFamily="34" charset="0"/>
              </a:rPr>
              <a:t>Will John post a tweet on “Haiti Earthquake”?</a:t>
            </a:r>
            <a:endParaRPr lang="zh-CN" altLang="en-US" sz="2000" dirty="0">
              <a:latin typeface="Arial" pitchFamily="34" charset="0"/>
              <a:cs typeface="Arial" pitchFamily="34" charset="0"/>
            </a:endParaRPr>
          </a:p>
        </p:txBody>
      </p:sp>
      <p:sp>
        <p:nvSpPr>
          <p:cNvPr id="33" name="矩形 32"/>
          <p:cNvSpPr/>
          <p:nvPr/>
        </p:nvSpPr>
        <p:spPr>
          <a:xfrm>
            <a:off x="4267200" y="5105400"/>
            <a:ext cx="4648200" cy="13716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marL="342900" indent="-342900"/>
            <a:r>
              <a:rPr lang="en-US" altLang="zh-CN" sz="2400" dirty="0" smtClean="0">
                <a:solidFill>
                  <a:schemeClr val="tx1"/>
                </a:solidFill>
                <a:latin typeface="Arial" pitchFamily="34" charset="0"/>
                <a:cs typeface="Arial" pitchFamily="34" charset="0"/>
              </a:rPr>
              <a:t>Attributes:</a:t>
            </a:r>
          </a:p>
          <a:p>
            <a:pPr marL="342900" indent="-342900">
              <a:buAutoNum type="arabicPeriod"/>
            </a:pPr>
            <a:r>
              <a:rPr lang="en-US" altLang="zh-CN" sz="2400" dirty="0" smtClean="0">
                <a:solidFill>
                  <a:schemeClr val="tx1"/>
                </a:solidFill>
                <a:latin typeface="Arial" pitchFamily="34" charset="0"/>
                <a:cs typeface="Arial" pitchFamily="34" charset="0"/>
              </a:rPr>
              <a:t>Always watch news</a:t>
            </a:r>
          </a:p>
          <a:p>
            <a:pPr marL="342900" indent="-342900">
              <a:buAutoNum type="arabicPeriod"/>
            </a:pPr>
            <a:r>
              <a:rPr lang="en-US" altLang="zh-CN" sz="2400" dirty="0" smtClean="0">
                <a:solidFill>
                  <a:schemeClr val="tx1"/>
                </a:solidFill>
                <a:latin typeface="Arial" pitchFamily="34" charset="0"/>
                <a:cs typeface="Arial" pitchFamily="34" charset="0"/>
              </a:rPr>
              <a:t>Enjoy sports</a:t>
            </a:r>
            <a:endParaRPr lang="en-US" altLang="zh-CN" sz="2400" b="1" dirty="0" smtClean="0">
              <a:solidFill>
                <a:schemeClr val="tx1"/>
              </a:solidFill>
              <a:latin typeface="Arial" pitchFamily="34" charset="0"/>
              <a:cs typeface="Arial" pitchFamily="34" charset="0"/>
            </a:endParaRPr>
          </a:p>
          <a:p>
            <a:pPr marL="342900" indent="-342900">
              <a:buAutoNum type="arabicPeriod"/>
            </a:pPr>
            <a:r>
              <a:rPr lang="en-US" altLang="zh-CN" sz="2400" dirty="0" smtClean="0">
                <a:solidFill>
                  <a:schemeClr val="tx1"/>
                </a:solidFill>
                <a:latin typeface="Arial" pitchFamily="34" charset="0"/>
                <a:cs typeface="Arial" pitchFamily="34" charset="0"/>
              </a:rPr>
              <a:t> </a:t>
            </a:r>
            <a:r>
              <a:rPr lang="en-US" altLang="zh-CN" sz="2400" b="1" dirty="0" smtClean="0">
                <a:solidFill>
                  <a:schemeClr val="tx1"/>
                </a:solidFill>
                <a:latin typeface="Arial" pitchFamily="34" charset="0"/>
                <a:cs typeface="Arial" pitchFamily="34" charset="0"/>
              </a:rPr>
              <a:t>….</a:t>
            </a:r>
            <a:endParaRPr lang="zh-CN" altLang="en-US" sz="2400" b="1" dirty="0" smtClean="0">
              <a:solidFill>
                <a:schemeClr val="tx1"/>
              </a:solidFill>
              <a:latin typeface="Arial" pitchFamily="34" charset="0"/>
              <a:cs typeface="Arial" pitchFamily="34" charset="0"/>
            </a:endParaRPr>
          </a:p>
        </p:txBody>
      </p:sp>
      <p:grpSp>
        <p:nvGrpSpPr>
          <p:cNvPr id="71" name="组合 70"/>
          <p:cNvGrpSpPr/>
          <p:nvPr/>
        </p:nvGrpSpPr>
        <p:grpSpPr>
          <a:xfrm>
            <a:off x="457200" y="1371600"/>
            <a:ext cx="2514600" cy="685800"/>
            <a:chOff x="457200" y="1371600"/>
            <a:chExt cx="2514600" cy="685800"/>
          </a:xfrm>
        </p:grpSpPr>
        <p:sp>
          <p:nvSpPr>
            <p:cNvPr id="42" name="矩形标注 41"/>
            <p:cNvSpPr/>
            <p:nvPr/>
          </p:nvSpPr>
          <p:spPr>
            <a:xfrm>
              <a:off x="457200" y="1371600"/>
              <a:ext cx="2514600" cy="685800"/>
            </a:xfrm>
            <a:prstGeom prst="wedgeRectCallout">
              <a:avLst>
                <a:gd name="adj1" fmla="val 85432"/>
                <a:gd name="adj2" fmla="val 20462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b="1" dirty="0" smtClean="0">
                  <a:solidFill>
                    <a:schemeClr val="bg2">
                      <a:lumMod val="25000"/>
                    </a:schemeClr>
                  </a:solidFill>
                  <a:latin typeface="Arial" pitchFamily="34" charset="0"/>
                  <a:ea typeface="Verdana" pitchFamily="34" charset="0"/>
                  <a:cs typeface="Arial" pitchFamily="34" charset="0"/>
                </a:rPr>
                <a:t>     Influence</a:t>
              </a:r>
              <a:endParaRPr lang="zh-CN" altLang="en-US" sz="2800" b="1" dirty="0" smtClean="0">
                <a:solidFill>
                  <a:schemeClr val="bg2">
                    <a:lumMod val="25000"/>
                  </a:schemeClr>
                </a:solidFill>
                <a:latin typeface="Arial" pitchFamily="34" charset="0"/>
                <a:ea typeface="Verdana" pitchFamily="34" charset="0"/>
                <a:cs typeface="Arial" pitchFamily="34" charset="0"/>
              </a:endParaRPr>
            </a:p>
          </p:txBody>
        </p:sp>
        <p:sp>
          <p:nvSpPr>
            <p:cNvPr id="23" name="椭圆 22"/>
            <p:cNvSpPr/>
            <p:nvPr/>
          </p:nvSpPr>
          <p:spPr>
            <a:xfrm>
              <a:off x="685800" y="1524000"/>
              <a:ext cx="381000" cy="3810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0000FF"/>
                  </a:solidFill>
                  <a:latin typeface="Arial" pitchFamily="34" charset="0"/>
                  <a:cs typeface="Arial" pitchFamily="34" charset="0"/>
                </a:rPr>
                <a:t>1</a:t>
              </a:r>
              <a:endParaRPr lang="zh-CN" altLang="en-US" b="1" dirty="0">
                <a:solidFill>
                  <a:srgbClr val="0000FF"/>
                </a:solidFill>
                <a:latin typeface="Arial" pitchFamily="34" charset="0"/>
                <a:cs typeface="Arial" pitchFamily="34" charset="0"/>
              </a:endParaRPr>
            </a:p>
          </p:txBody>
        </p:sp>
      </p:grpSp>
      <p:grpSp>
        <p:nvGrpSpPr>
          <p:cNvPr id="51" name="组合 50"/>
          <p:cNvGrpSpPr/>
          <p:nvPr/>
        </p:nvGrpSpPr>
        <p:grpSpPr>
          <a:xfrm>
            <a:off x="4495800" y="5257800"/>
            <a:ext cx="3962400" cy="685800"/>
            <a:chOff x="8229600" y="5029200"/>
            <a:chExt cx="4191000" cy="685800"/>
          </a:xfrm>
        </p:grpSpPr>
        <p:sp>
          <p:nvSpPr>
            <p:cNvPr id="47" name="矩形标注 46"/>
            <p:cNvSpPr/>
            <p:nvPr/>
          </p:nvSpPr>
          <p:spPr>
            <a:xfrm>
              <a:off x="8229600" y="5029200"/>
              <a:ext cx="4191000" cy="685800"/>
            </a:xfrm>
            <a:prstGeom prst="wedgeRectCallout">
              <a:avLst>
                <a:gd name="adj1" fmla="val -20948"/>
                <a:gd name="adj2" fmla="val -22414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b="1" dirty="0" smtClean="0">
                  <a:solidFill>
                    <a:schemeClr val="bg2">
                      <a:lumMod val="25000"/>
                    </a:schemeClr>
                  </a:solidFill>
                  <a:latin typeface="Arial" pitchFamily="34" charset="0"/>
                  <a:ea typeface="Verdana" pitchFamily="34" charset="0"/>
                  <a:cs typeface="Arial" pitchFamily="34" charset="0"/>
                </a:rPr>
                <a:t>    Personal attributes</a:t>
              </a:r>
              <a:endParaRPr lang="zh-CN" altLang="en-US" sz="2800" b="1" dirty="0" smtClean="0">
                <a:solidFill>
                  <a:schemeClr val="bg2">
                    <a:lumMod val="25000"/>
                  </a:schemeClr>
                </a:solidFill>
                <a:latin typeface="Arial" pitchFamily="34" charset="0"/>
                <a:ea typeface="Verdana" pitchFamily="34" charset="0"/>
                <a:cs typeface="Arial" pitchFamily="34" charset="0"/>
              </a:endParaRPr>
            </a:p>
          </p:txBody>
        </p:sp>
        <p:sp>
          <p:nvSpPr>
            <p:cNvPr id="24" name="椭圆 23"/>
            <p:cNvSpPr/>
            <p:nvPr/>
          </p:nvSpPr>
          <p:spPr>
            <a:xfrm>
              <a:off x="8332177" y="5181600"/>
              <a:ext cx="381000" cy="3810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0000FF"/>
                  </a:solidFill>
                  <a:latin typeface="Arial" pitchFamily="34" charset="0"/>
                  <a:cs typeface="Arial" pitchFamily="34" charset="0"/>
                </a:rPr>
                <a:t>4</a:t>
              </a:r>
              <a:endParaRPr lang="zh-CN" altLang="en-US" b="1" dirty="0">
                <a:solidFill>
                  <a:srgbClr val="0000FF"/>
                </a:solidFill>
                <a:latin typeface="Arial" pitchFamily="34" charset="0"/>
                <a:cs typeface="Arial" pitchFamily="34" charset="0"/>
              </a:endParaRPr>
            </a:p>
          </p:txBody>
        </p:sp>
      </p:grpSp>
      <p:grpSp>
        <p:nvGrpSpPr>
          <p:cNvPr id="70" name="组合 69"/>
          <p:cNvGrpSpPr/>
          <p:nvPr/>
        </p:nvGrpSpPr>
        <p:grpSpPr>
          <a:xfrm>
            <a:off x="228600" y="5486400"/>
            <a:ext cx="3200400" cy="685800"/>
            <a:chOff x="228600" y="5486400"/>
            <a:chExt cx="3200400" cy="685800"/>
          </a:xfrm>
        </p:grpSpPr>
        <p:sp>
          <p:nvSpPr>
            <p:cNvPr id="46" name="矩形标注 45"/>
            <p:cNvSpPr/>
            <p:nvPr/>
          </p:nvSpPr>
          <p:spPr>
            <a:xfrm>
              <a:off x="228600" y="5486400"/>
              <a:ext cx="3200400" cy="685800"/>
            </a:xfrm>
            <a:prstGeom prst="wedgeRectCallout">
              <a:avLst>
                <a:gd name="adj1" fmla="val 57110"/>
                <a:gd name="adj2" fmla="val -30991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b="1" dirty="0" smtClean="0">
                  <a:solidFill>
                    <a:schemeClr val="bg2">
                      <a:lumMod val="25000"/>
                    </a:schemeClr>
                  </a:solidFill>
                  <a:latin typeface="Arial" pitchFamily="34" charset="0"/>
                  <a:ea typeface="Verdana" pitchFamily="34" charset="0"/>
                  <a:cs typeface="Arial" pitchFamily="34" charset="0"/>
                </a:rPr>
                <a:t>  Dependence</a:t>
              </a:r>
              <a:endParaRPr lang="zh-CN" altLang="en-US" sz="2800" b="1" dirty="0" smtClean="0">
                <a:solidFill>
                  <a:schemeClr val="bg2">
                    <a:lumMod val="25000"/>
                  </a:schemeClr>
                </a:solidFill>
                <a:latin typeface="Arial" pitchFamily="34" charset="0"/>
                <a:ea typeface="Verdana" pitchFamily="34" charset="0"/>
                <a:cs typeface="Arial" pitchFamily="34" charset="0"/>
              </a:endParaRPr>
            </a:p>
          </p:txBody>
        </p:sp>
        <p:sp>
          <p:nvSpPr>
            <p:cNvPr id="25" name="椭圆 24"/>
            <p:cNvSpPr/>
            <p:nvPr/>
          </p:nvSpPr>
          <p:spPr>
            <a:xfrm>
              <a:off x="381000" y="5638800"/>
              <a:ext cx="381000" cy="3810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0000FF"/>
                  </a:solidFill>
                  <a:latin typeface="Arial" pitchFamily="34" charset="0"/>
                  <a:cs typeface="Arial" pitchFamily="34" charset="0"/>
                </a:rPr>
                <a:t>2</a:t>
              </a:r>
              <a:endParaRPr lang="zh-CN" altLang="en-US" b="1" dirty="0">
                <a:solidFill>
                  <a:srgbClr val="0000FF"/>
                </a:solidFill>
                <a:latin typeface="Arial" pitchFamily="34" charset="0"/>
                <a:cs typeface="Arial" pitchFamily="34" charset="0"/>
              </a:endParaRPr>
            </a:p>
          </p:txBody>
        </p:sp>
      </p:grpSp>
      <p:sp>
        <p:nvSpPr>
          <p:cNvPr id="50" name="Rectangle 2"/>
          <p:cNvSpPr>
            <a:spLocks noGrp="1" noChangeArrowheads="1"/>
          </p:cNvSpPr>
          <p:nvPr>
            <p:ph type="title"/>
          </p:nvPr>
        </p:nvSpPr>
        <p:spPr>
          <a:xfrm>
            <a:off x="457200" y="0"/>
            <a:ext cx="8229600" cy="1143000"/>
          </a:xfrm>
        </p:spPr>
        <p:txBody>
          <a:bodyPr/>
          <a:lstStyle/>
          <a:p>
            <a:pPr eaLnBrk="1" hangingPunct="1"/>
            <a:r>
              <a:rPr lang="en-US" altLang="zh-CN" dirty="0" smtClean="0">
                <a:latin typeface="Arial" pitchFamily="34" charset="0"/>
                <a:cs typeface="Arial" pitchFamily="34" charset="0"/>
              </a:rPr>
              <a:t>Complex Factors</a:t>
            </a:r>
            <a:endParaRPr lang="zh-CN" altLang="en-US" dirty="0" smtClean="0">
              <a:latin typeface="Arial" pitchFamily="34" charset="0"/>
              <a:cs typeface="Arial" pitchFamily="34" charset="0"/>
            </a:endParaRPr>
          </a:p>
        </p:txBody>
      </p:sp>
      <p:cxnSp>
        <p:nvCxnSpPr>
          <p:cNvPr id="38" name="直接连接符 37"/>
          <p:cNvCxnSpPr/>
          <p:nvPr/>
        </p:nvCxnSpPr>
        <p:spPr>
          <a:xfrm rot="5400000">
            <a:off x="4991100" y="2476500"/>
            <a:ext cx="1524000" cy="228600"/>
          </a:xfrm>
          <a:prstGeom prst="line">
            <a:avLst/>
          </a:prstGeom>
          <a:ln>
            <a:tailEnd type="triangle" w="lg" len="lg"/>
          </a:ln>
        </p:spPr>
        <p:style>
          <a:lnRef idx="2">
            <a:schemeClr val="accent6"/>
          </a:lnRef>
          <a:fillRef idx="1">
            <a:schemeClr val="lt1"/>
          </a:fillRef>
          <a:effectRef idx="0">
            <a:schemeClr val="accent6"/>
          </a:effectRef>
          <a:fontRef idx="minor">
            <a:schemeClr val="dk1"/>
          </a:fontRef>
        </p:style>
      </p:cxnSp>
      <p:cxnSp>
        <p:nvCxnSpPr>
          <p:cNvPr id="45" name="直接箭头连接符 44"/>
          <p:cNvCxnSpPr/>
          <p:nvPr/>
        </p:nvCxnSpPr>
        <p:spPr>
          <a:xfrm flipV="1">
            <a:off x="1905000" y="3657600"/>
            <a:ext cx="34290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矩形标注 42"/>
          <p:cNvSpPr/>
          <p:nvPr/>
        </p:nvSpPr>
        <p:spPr>
          <a:xfrm>
            <a:off x="5486400" y="1371600"/>
            <a:ext cx="2667000" cy="685800"/>
          </a:xfrm>
          <a:prstGeom prst="wedgeRectCallout">
            <a:avLst>
              <a:gd name="adj1" fmla="val -28081"/>
              <a:gd name="adj2" fmla="val 21802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800" b="1" dirty="0" smtClean="0">
                <a:solidFill>
                  <a:schemeClr val="bg2">
                    <a:lumMod val="25000"/>
                  </a:schemeClr>
                </a:solidFill>
                <a:latin typeface="Arial" pitchFamily="34" charset="0"/>
                <a:ea typeface="Verdana" pitchFamily="34" charset="0"/>
                <a:cs typeface="Arial" pitchFamily="34" charset="0"/>
              </a:rPr>
              <a:t>    Correlation</a:t>
            </a:r>
            <a:endParaRPr lang="zh-CN" altLang="en-US" sz="2800" b="1" dirty="0" smtClean="0">
              <a:solidFill>
                <a:schemeClr val="bg2">
                  <a:lumMod val="25000"/>
                </a:schemeClr>
              </a:solidFill>
              <a:latin typeface="Arial" pitchFamily="34" charset="0"/>
              <a:ea typeface="Verdana" pitchFamily="34" charset="0"/>
              <a:cs typeface="Arial" pitchFamily="34" charset="0"/>
            </a:endParaRPr>
          </a:p>
        </p:txBody>
      </p:sp>
      <p:sp>
        <p:nvSpPr>
          <p:cNvPr id="26" name="椭圆 25"/>
          <p:cNvSpPr/>
          <p:nvPr/>
        </p:nvSpPr>
        <p:spPr>
          <a:xfrm>
            <a:off x="5562600" y="1524000"/>
            <a:ext cx="381000" cy="3810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0000FF"/>
                </a:solidFill>
                <a:latin typeface="Arial" pitchFamily="34" charset="0"/>
                <a:cs typeface="Arial" pitchFamily="34" charset="0"/>
              </a:rPr>
              <a:t>3</a:t>
            </a:r>
            <a:endParaRPr lang="zh-CN" altLang="en-US" b="1" dirty="0">
              <a:solidFill>
                <a:srgbClr val="0000FF"/>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par>
                                <p:cTn id="8" presetID="4" presetClass="entr" presetSubtype="16"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box(in)">
                                      <p:cBhvr>
                                        <p:cTn id="10" dur="500"/>
                                        <p:tgtEl>
                                          <p:spTgt spid="60"/>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1"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diamond(in)">
                                      <p:cBhvr>
                                        <p:cTn id="15" dur="500"/>
                                        <p:tgtEl>
                                          <p:spTgt spid="33"/>
                                        </p:tgtEl>
                                      </p:cBhvr>
                                    </p:animEffect>
                                  </p:childTnLst>
                                </p:cTn>
                              </p:par>
                              <p:par>
                                <p:cTn id="16" presetID="8" presetClass="entr" presetSubtype="16"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diamond(in)">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1"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ox(in)">
                                      <p:cBhvr>
                                        <p:cTn id="23" dur="500"/>
                                        <p:tgtEl>
                                          <p:spTgt spid="9"/>
                                        </p:tgtEl>
                                      </p:cBhvr>
                                    </p:animEffect>
                                  </p:childTnLst>
                                </p:cTn>
                              </p:par>
                              <p:par>
                                <p:cTn id="24" presetID="4" presetClass="entr" presetSubtype="16"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ox(in)">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8"/>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4" presetClass="entr" presetSubtype="16"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box(in)">
                                      <p:cBhvr>
                                        <p:cTn id="41" dur="500"/>
                                        <p:tgtEl>
                                          <p:spTgt spid="40"/>
                                        </p:tgtEl>
                                      </p:cBhvr>
                                    </p:animEffect>
                                  </p:childTnLst>
                                </p:cTn>
                              </p:par>
                              <p:par>
                                <p:cTn id="42" presetID="4" presetClass="entr" presetSubtype="16"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box(in)">
                                      <p:cBhvr>
                                        <p:cTn id="44" dur="500"/>
                                        <p:tgtEl>
                                          <p:spTgt spid="71"/>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nodeType="click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box(in)">
                                      <p:cBhvr>
                                        <p:cTn id="49" dur="500"/>
                                        <p:tgtEl>
                                          <p:spTgt spid="70"/>
                                        </p:tgtEl>
                                      </p:cBhvr>
                                    </p:animEffect>
                                  </p:childTnLst>
                                </p:cTn>
                              </p:par>
                              <p:par>
                                <p:cTn id="50" presetID="4" presetClass="entr" presetSubtype="16"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ox(in)">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2"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box(in)">
                                      <p:cBhvr>
                                        <p:cTn id="57" dur="500"/>
                                        <p:tgtEl>
                                          <p:spTgt spid="43"/>
                                        </p:tgtEl>
                                      </p:cBhvr>
                                    </p:animEffect>
                                  </p:childTnLst>
                                </p:cTn>
                              </p:par>
                              <p:par>
                                <p:cTn id="58" presetID="8" presetClass="entr" presetSubtype="16"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diamond(in)">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4" presetClass="entr" presetSubtype="16" fill="hold" nodeType="click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box(in)">
                                      <p:cBhvr>
                                        <p:cTn id="6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9" grpId="0" animBg="1"/>
      <p:bldP spid="9" grpId="1" animBg="1"/>
      <p:bldP spid="33" grpId="0" animBg="1"/>
      <p:bldP spid="33" grpId="1" animBg="1"/>
      <p:bldP spid="43" grpId="2"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ulius\Desktop\temp\model.png"/>
          <p:cNvPicPr>
            <a:picLocks noChangeAspect="1" noChangeArrowheads="1"/>
          </p:cNvPicPr>
          <p:nvPr/>
        </p:nvPicPr>
        <p:blipFill>
          <a:blip r:embed="rId4" cstate="print"/>
          <a:srcRect/>
          <a:stretch>
            <a:fillRect/>
          </a:stretch>
        </p:blipFill>
        <p:spPr bwMode="auto">
          <a:xfrm>
            <a:off x="2057400" y="1752600"/>
            <a:ext cx="4905375" cy="2657475"/>
          </a:xfrm>
          <a:prstGeom prst="rect">
            <a:avLst/>
          </a:prstGeom>
          <a:noFill/>
        </p:spPr>
      </p:pic>
      <p:sp>
        <p:nvSpPr>
          <p:cNvPr id="2" name="标题 1"/>
          <p:cNvSpPr>
            <a:spLocks noGrp="1"/>
          </p:cNvSpPr>
          <p:nvPr>
            <p:ph type="title"/>
          </p:nvPr>
        </p:nvSpPr>
        <p:spPr>
          <a:xfrm>
            <a:off x="457200" y="0"/>
            <a:ext cx="8229600" cy="1143000"/>
          </a:xfrm>
        </p:spPr>
        <p:txBody>
          <a:bodyPr/>
          <a:lstStyle/>
          <a:p>
            <a:r>
              <a:rPr lang="en-US" altLang="zh-CN" dirty="0" smtClean="0">
                <a:latin typeface="Verdana" pitchFamily="34" charset="0"/>
                <a:ea typeface="Verdana" pitchFamily="34" charset="0"/>
                <a:cs typeface="Verdana" pitchFamily="34" charset="0"/>
              </a:rPr>
              <a:t>Problem formulation</a:t>
            </a:r>
            <a:endParaRPr lang="zh-CN" altLang="en-US" dirty="0">
              <a:latin typeface="Verdana" pitchFamily="34" charset="0"/>
              <a:cs typeface="Verdana" pitchFamily="34" charset="0"/>
            </a:endParaRPr>
          </a:p>
        </p:txBody>
      </p:sp>
      <p:sp>
        <p:nvSpPr>
          <p:cNvPr id="18" name="矩形 17"/>
          <p:cNvSpPr/>
          <p:nvPr/>
        </p:nvSpPr>
        <p:spPr>
          <a:xfrm>
            <a:off x="2057400" y="990600"/>
            <a:ext cx="5181600" cy="10668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3200" i="1" dirty="0" err="1" smtClean="0">
                <a:latin typeface="Arial" pitchFamily="34" charset="0"/>
                <a:cs typeface="Arial" pitchFamily="34" charset="0"/>
              </a:rPr>
              <a:t>G</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V</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E</a:t>
            </a:r>
            <a:r>
              <a:rPr lang="en-US" altLang="zh-CN" sz="3200" i="1" baseline="30000" dirty="0"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X</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 </a:t>
            </a:r>
            <a:r>
              <a:rPr lang="en-US" altLang="zh-CN" sz="3200" i="1" dirty="0" err="1" smtClean="0">
                <a:latin typeface="Arial" pitchFamily="34" charset="0"/>
                <a:cs typeface="Arial" pitchFamily="34" charset="0"/>
              </a:rPr>
              <a:t>Y</a:t>
            </a:r>
            <a:r>
              <a:rPr lang="en-US" altLang="zh-CN" sz="3200" i="1" baseline="30000" dirty="0" err="1" smtClean="0">
                <a:latin typeface="Arial" pitchFamily="34" charset="0"/>
                <a:cs typeface="Arial" pitchFamily="34" charset="0"/>
              </a:rPr>
              <a:t>t</a:t>
            </a:r>
            <a:r>
              <a:rPr lang="en-US" altLang="zh-CN" sz="3200" dirty="0" smtClean="0">
                <a:latin typeface="Arial" pitchFamily="34" charset="0"/>
                <a:cs typeface="Arial" pitchFamily="34" charset="0"/>
              </a:rPr>
              <a:t>)</a:t>
            </a:r>
            <a:endParaRPr lang="zh-CN" altLang="en-US" sz="3200" dirty="0">
              <a:latin typeface="Arial" pitchFamily="34" charset="0"/>
              <a:cs typeface="Arial" pitchFamily="34" charset="0"/>
            </a:endParaRPr>
          </a:p>
        </p:txBody>
      </p:sp>
      <p:grpSp>
        <p:nvGrpSpPr>
          <p:cNvPr id="34" name="组合 33"/>
          <p:cNvGrpSpPr/>
          <p:nvPr/>
        </p:nvGrpSpPr>
        <p:grpSpPr>
          <a:xfrm>
            <a:off x="2667000" y="1295400"/>
            <a:ext cx="1752600" cy="1828800"/>
            <a:chOff x="2667000" y="1295400"/>
            <a:chExt cx="1752600" cy="1828800"/>
          </a:xfrm>
        </p:grpSpPr>
        <p:sp>
          <p:nvSpPr>
            <p:cNvPr id="24" name="椭圆 23"/>
            <p:cNvSpPr/>
            <p:nvPr/>
          </p:nvSpPr>
          <p:spPr>
            <a:xfrm>
              <a:off x="3962400" y="129540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667000" y="2667000"/>
              <a:ext cx="457200" cy="457200"/>
            </a:xfrm>
            <a:prstGeom prst="ellipse">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2895600" y="1295400"/>
            <a:ext cx="2057400" cy="1600200"/>
            <a:chOff x="2895600" y="1295400"/>
            <a:chExt cx="2057400" cy="1600200"/>
          </a:xfrm>
        </p:grpSpPr>
        <p:sp>
          <p:nvSpPr>
            <p:cNvPr id="25" name="椭圆 24"/>
            <p:cNvSpPr/>
            <p:nvPr/>
          </p:nvSpPr>
          <p:spPr>
            <a:xfrm>
              <a:off x="4495800" y="129540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895600" y="2438400"/>
              <a:ext cx="457200" cy="457200"/>
            </a:xfrm>
            <a:prstGeom prst="ellipse">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4038600" y="1295400"/>
            <a:ext cx="3200400" cy="3200400"/>
            <a:chOff x="4038600" y="1295400"/>
            <a:chExt cx="3200400" cy="3200400"/>
          </a:xfrm>
        </p:grpSpPr>
        <p:sp>
          <p:nvSpPr>
            <p:cNvPr id="26" name="椭圆 25"/>
            <p:cNvSpPr/>
            <p:nvPr/>
          </p:nvSpPr>
          <p:spPr>
            <a:xfrm>
              <a:off x="5029200" y="129540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038600" y="3657600"/>
              <a:ext cx="3200400" cy="838200"/>
            </a:xfrm>
            <a:prstGeom prst="ellipse">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4191000" y="1295400"/>
            <a:ext cx="2971800" cy="1066800"/>
            <a:chOff x="4191000" y="1295400"/>
            <a:chExt cx="2971800" cy="1066800"/>
          </a:xfrm>
        </p:grpSpPr>
        <p:sp>
          <p:nvSpPr>
            <p:cNvPr id="27" name="椭圆 26"/>
            <p:cNvSpPr/>
            <p:nvPr/>
          </p:nvSpPr>
          <p:spPr>
            <a:xfrm>
              <a:off x="5638800" y="129540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191000" y="1676400"/>
              <a:ext cx="2971800" cy="685800"/>
            </a:xfrm>
            <a:prstGeom prst="ellipse">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5" name="图示 14"/>
          <p:cNvGraphicFramePr/>
          <p:nvPr/>
        </p:nvGraphicFramePr>
        <p:xfrm>
          <a:off x="76200" y="4724400"/>
          <a:ext cx="8915400" cy="1600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矩形 10"/>
          <p:cNvSpPr/>
          <p:nvPr/>
        </p:nvSpPr>
        <p:spPr>
          <a:xfrm>
            <a:off x="228600" y="1905000"/>
            <a:ext cx="2057400" cy="45720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000" dirty="0" smtClean="0">
                <a:latin typeface="Arial" pitchFamily="34" charset="0"/>
                <a:cs typeface="Arial" pitchFamily="34" charset="0"/>
              </a:rPr>
              <a:t>Nodes at time </a:t>
            </a:r>
            <a:r>
              <a:rPr lang="en-US" altLang="zh-CN" sz="2000" i="1" dirty="0" smtClean="0">
                <a:latin typeface="Arial" pitchFamily="34" charset="0"/>
                <a:cs typeface="Arial" pitchFamily="34" charset="0"/>
              </a:rPr>
              <a:t>t</a:t>
            </a:r>
          </a:p>
        </p:txBody>
      </p:sp>
      <p:sp>
        <p:nvSpPr>
          <p:cNvPr id="13" name="矩形 12"/>
          <p:cNvSpPr/>
          <p:nvPr/>
        </p:nvSpPr>
        <p:spPr>
          <a:xfrm>
            <a:off x="152400" y="2667000"/>
            <a:ext cx="2057400" cy="45720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000" dirty="0" smtClean="0">
                <a:latin typeface="Arial" pitchFamily="34" charset="0"/>
                <a:cs typeface="Arial" pitchFamily="34" charset="0"/>
              </a:rPr>
              <a:t>Edges at time </a:t>
            </a:r>
            <a:r>
              <a:rPr lang="en-US" altLang="zh-CN" sz="2000" i="1" dirty="0" smtClean="0">
                <a:latin typeface="Arial" pitchFamily="34" charset="0"/>
                <a:cs typeface="Arial" pitchFamily="34" charset="0"/>
              </a:rPr>
              <a:t>t</a:t>
            </a:r>
          </a:p>
        </p:txBody>
      </p:sp>
      <p:sp>
        <p:nvSpPr>
          <p:cNvPr id="16" name="矩形 15"/>
          <p:cNvSpPr/>
          <p:nvPr/>
        </p:nvSpPr>
        <p:spPr>
          <a:xfrm>
            <a:off x="6096000" y="3429000"/>
            <a:ext cx="2971800" cy="45720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000" dirty="0" smtClean="0">
                <a:latin typeface="Arial" pitchFamily="34" charset="0"/>
                <a:cs typeface="Arial" pitchFamily="34" charset="0"/>
              </a:rPr>
              <a:t>Attribute matrix at time t</a:t>
            </a:r>
          </a:p>
        </p:txBody>
      </p:sp>
      <p:sp>
        <p:nvSpPr>
          <p:cNvPr id="8" name="矩形 7"/>
          <p:cNvSpPr/>
          <p:nvPr/>
        </p:nvSpPr>
        <p:spPr>
          <a:xfrm>
            <a:off x="6553200" y="1524000"/>
            <a:ext cx="2438400" cy="45720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smtClean="0">
                <a:latin typeface="Arial" pitchFamily="34" charset="0"/>
                <a:cs typeface="Arial" pitchFamily="34" charset="0"/>
              </a:rPr>
              <a:t>Actions at time </a:t>
            </a:r>
            <a:r>
              <a:rPr lang="en-US" altLang="zh-CN" sz="2400" i="1" dirty="0" smtClean="0">
                <a:latin typeface="Arial" pitchFamily="34" charset="0"/>
                <a:cs typeface="Arial" pitchFamily="34" charset="0"/>
              </a:rPr>
              <a:t>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8" presetClass="entr" presetSubtype="16"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diamond(in)">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4"/>
                                        </p:tgtEl>
                                        <p:attrNameLst>
                                          <p:attrName>style.visibility</p:attrName>
                                        </p:attrNameLst>
                                      </p:cBhvr>
                                      <p:to>
                                        <p:strVal val="hidden"/>
                                      </p:to>
                                    </p:set>
                                  </p:childTnLst>
                                </p:cTn>
                              </p:par>
                              <p:par>
                                <p:cTn id="15" presetID="8" presetClass="entr" presetSubtype="16"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diamond(in)">
                                      <p:cBhvr>
                                        <p:cTn id="17" dur="500"/>
                                        <p:tgtEl>
                                          <p:spTgt spid="36"/>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ox(in)">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6"/>
                                        </p:tgtEl>
                                        <p:attrNameLst>
                                          <p:attrName>style.visibility</p:attrName>
                                        </p:attrNameLst>
                                      </p:cBhvr>
                                      <p:to>
                                        <p:strVal val="hidden"/>
                                      </p:to>
                                    </p:set>
                                  </p:childTnLst>
                                </p:cTn>
                              </p:par>
                              <p:par>
                                <p:cTn id="25" presetID="8" presetClass="entr" presetSubtype="16"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amond(in)">
                                      <p:cBhvr>
                                        <p:cTn id="27" dur="500"/>
                                        <p:tgtEl>
                                          <p:spTgt spid="37"/>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ox(in)">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7"/>
                                        </p:tgtEl>
                                        <p:attrNameLst>
                                          <p:attrName>style.visibility</p:attrName>
                                        </p:attrNameLst>
                                      </p:cBhvr>
                                      <p:to>
                                        <p:strVal val="hidden"/>
                                      </p:to>
                                    </p:set>
                                  </p:childTnLst>
                                </p:cTn>
                              </p:par>
                              <p:par>
                                <p:cTn id="35" presetID="8" presetClass="entr" presetSubtype="16"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diamond(in)">
                                      <p:cBhvr>
                                        <p:cTn id="37" dur="500"/>
                                        <p:tgtEl>
                                          <p:spTgt spid="38"/>
                                        </p:tgtEl>
                                      </p:cBhvr>
                                    </p:animEffect>
                                  </p:childTnLst>
                                </p:cTn>
                              </p:par>
                              <p:par>
                                <p:cTn id="38" presetID="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8"/>
                                        </p:tgtEl>
                                        <p:attrNameLst>
                                          <p:attrName>style.visibility</p:attrName>
                                        </p:attrNameLst>
                                      </p:cBhvr>
                                      <p:to>
                                        <p:strVal val="hidden"/>
                                      </p:to>
                                    </p:set>
                                  </p:childTnLst>
                                </p:cTn>
                              </p:par>
                              <p:par>
                                <p:cTn id="46" presetID="2" presetClass="entr" presetSubtype="4"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1" grpId="0" animBg="1"/>
      <p:bldP spid="13" grpId="0" animBg="1"/>
      <p:bldP spid="1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4" cstate="print"/>
          <a:srcRect/>
          <a:stretch>
            <a:fillRect/>
          </a:stretch>
        </p:blipFill>
        <p:spPr bwMode="auto">
          <a:xfrm>
            <a:off x="304800" y="1295400"/>
            <a:ext cx="8686801" cy="4114800"/>
          </a:xfrm>
          <a:prstGeom prst="rect">
            <a:avLst/>
          </a:prstGeom>
          <a:noFill/>
          <a:ln w="9525">
            <a:noFill/>
            <a:miter lim="800000"/>
            <a:headEnd/>
            <a:tailEnd/>
          </a:ln>
        </p:spPr>
      </p:pic>
      <p:sp>
        <p:nvSpPr>
          <p:cNvPr id="5" name="椭圆 4"/>
          <p:cNvSpPr/>
          <p:nvPr/>
        </p:nvSpPr>
        <p:spPr>
          <a:xfrm>
            <a:off x="3276600" y="3962400"/>
            <a:ext cx="457200" cy="457200"/>
          </a:xfrm>
          <a:prstGeom prst="ellipse">
            <a:avLst/>
          </a:prstGeom>
          <a:no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solidFill>
                <a:schemeClr val="bg2">
                  <a:lumMod val="25000"/>
                </a:schemeClr>
              </a:solidFill>
            </a:endParaRPr>
          </a:p>
        </p:txBody>
      </p:sp>
      <p:sp>
        <p:nvSpPr>
          <p:cNvPr id="8" name="椭圆 7"/>
          <p:cNvSpPr/>
          <p:nvPr/>
        </p:nvSpPr>
        <p:spPr>
          <a:xfrm>
            <a:off x="1981200" y="3124200"/>
            <a:ext cx="1066800" cy="609600"/>
          </a:xfrm>
          <a:prstGeom prst="ellipse">
            <a:avLst/>
          </a:prstGeom>
          <a:noFill/>
          <a:ln w="38100">
            <a:solidFill>
              <a:srgbClr val="0000CC"/>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5" name="椭圆 14"/>
          <p:cNvSpPr/>
          <p:nvPr/>
        </p:nvSpPr>
        <p:spPr>
          <a:xfrm>
            <a:off x="2895600" y="2514600"/>
            <a:ext cx="1066800" cy="533400"/>
          </a:xfrm>
          <a:prstGeom prst="ellipse">
            <a:avLst/>
          </a:prstGeom>
          <a:noFill/>
          <a:ln w="38100">
            <a:solidFill>
              <a:srgbClr val="0000CC"/>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6" name="椭圆 15"/>
          <p:cNvSpPr/>
          <p:nvPr/>
        </p:nvSpPr>
        <p:spPr>
          <a:xfrm>
            <a:off x="4191000" y="4038600"/>
            <a:ext cx="1066800" cy="533400"/>
          </a:xfrm>
          <a:prstGeom prst="ellipse">
            <a:avLst/>
          </a:prstGeom>
          <a:noFill/>
          <a:ln w="38100">
            <a:solidFill>
              <a:srgbClr val="0000CC"/>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8" name="标题 1"/>
          <p:cNvSpPr>
            <a:spLocks noGrp="1"/>
          </p:cNvSpPr>
          <p:nvPr>
            <p:ph type="title"/>
          </p:nvPr>
        </p:nvSpPr>
        <p:spPr>
          <a:xfrm>
            <a:off x="457200" y="0"/>
            <a:ext cx="8229600" cy="1143000"/>
          </a:xfrm>
        </p:spPr>
        <p:txBody>
          <a:bodyPr/>
          <a:lstStyle/>
          <a:p>
            <a:r>
              <a:rPr lang="en-US" altLang="zh-CN" dirty="0" smtClean="0">
                <a:latin typeface="Verdana" pitchFamily="34" charset="0"/>
                <a:ea typeface="Verdana" pitchFamily="34" charset="0"/>
                <a:cs typeface="Verdana" pitchFamily="34" charset="0"/>
              </a:rPr>
              <a:t>NTT-FGM Model</a:t>
            </a:r>
            <a:endParaRPr lang="zh-CN" altLang="en-US" dirty="0">
              <a:latin typeface="Verdana" pitchFamily="34" charset="0"/>
              <a:cs typeface="Verdana" pitchFamily="34" charset="0"/>
            </a:endParaRPr>
          </a:p>
        </p:txBody>
      </p:sp>
      <p:sp>
        <p:nvSpPr>
          <p:cNvPr id="12" name="椭圆 11"/>
          <p:cNvSpPr/>
          <p:nvPr/>
        </p:nvSpPr>
        <p:spPr>
          <a:xfrm>
            <a:off x="3552498" y="3337034"/>
            <a:ext cx="533400" cy="533400"/>
          </a:xfrm>
          <a:prstGeom prst="ellipse">
            <a:avLst/>
          </a:prstGeom>
          <a:no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solidFill>
                <a:schemeClr val="bg2">
                  <a:lumMod val="25000"/>
                </a:schemeClr>
              </a:solidFill>
            </a:endParaRPr>
          </a:p>
        </p:txBody>
      </p:sp>
      <p:sp>
        <p:nvSpPr>
          <p:cNvPr id="13" name="矩形 12"/>
          <p:cNvSpPr/>
          <p:nvPr/>
        </p:nvSpPr>
        <p:spPr>
          <a:xfrm>
            <a:off x="4572000" y="4876800"/>
            <a:ext cx="3733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FF0000"/>
                </a:solidFill>
              </a:rPr>
              <a:t>Continuous latent action state</a:t>
            </a:r>
            <a:endParaRPr lang="zh-CN" altLang="en-US" sz="2000" dirty="0">
              <a:solidFill>
                <a:srgbClr val="FF0000"/>
              </a:solidFill>
            </a:endParaRPr>
          </a:p>
        </p:txBody>
      </p:sp>
      <p:cxnSp>
        <p:nvCxnSpPr>
          <p:cNvPr id="19" name="直接箭头连接符 18"/>
          <p:cNvCxnSpPr>
            <a:stCxn id="12" idx="5"/>
            <a:endCxn id="13" idx="0"/>
          </p:cNvCxnSpPr>
          <p:nvPr/>
        </p:nvCxnSpPr>
        <p:spPr>
          <a:xfrm rot="16200000" flipH="1">
            <a:off x="4681101" y="3119000"/>
            <a:ext cx="1084481" cy="243111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953000" y="5029200"/>
            <a:ext cx="33528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0000CC"/>
                </a:solidFill>
              </a:rPr>
              <a:t>Personal</a:t>
            </a:r>
            <a:r>
              <a:rPr lang="en-US" altLang="zh-CN" sz="2000" dirty="0" smtClean="0">
                <a:solidFill>
                  <a:srgbClr val="FF0000"/>
                </a:solidFill>
              </a:rPr>
              <a:t> </a:t>
            </a:r>
            <a:r>
              <a:rPr lang="en-US" altLang="zh-CN" sz="2400" dirty="0" smtClean="0">
                <a:solidFill>
                  <a:srgbClr val="0000CC"/>
                </a:solidFill>
              </a:rPr>
              <a:t>attributes</a:t>
            </a:r>
            <a:endParaRPr lang="zh-CN" altLang="en-US" sz="2400" dirty="0" smtClean="0">
              <a:solidFill>
                <a:srgbClr val="0000CC"/>
              </a:solidFill>
            </a:endParaRPr>
          </a:p>
        </p:txBody>
      </p:sp>
      <p:cxnSp>
        <p:nvCxnSpPr>
          <p:cNvPr id="23" name="直接箭头连接符 22"/>
          <p:cNvCxnSpPr>
            <a:stCxn id="16" idx="6"/>
            <a:endCxn id="22" idx="0"/>
          </p:cNvCxnSpPr>
          <p:nvPr/>
        </p:nvCxnSpPr>
        <p:spPr>
          <a:xfrm>
            <a:off x="5257800" y="4305300"/>
            <a:ext cx="1371600" cy="723900"/>
          </a:xfrm>
          <a:prstGeom prst="straightConnector1">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4648200" y="1143000"/>
            <a:ext cx="33528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0000CC"/>
                </a:solidFill>
              </a:rPr>
              <a:t>Correlation</a:t>
            </a:r>
            <a:endParaRPr lang="zh-CN" altLang="en-US" sz="2400" dirty="0" smtClean="0">
              <a:solidFill>
                <a:srgbClr val="0000CC"/>
              </a:solidFill>
            </a:endParaRPr>
          </a:p>
        </p:txBody>
      </p:sp>
      <p:cxnSp>
        <p:nvCxnSpPr>
          <p:cNvPr id="28" name="直接箭头连接符 27"/>
          <p:cNvCxnSpPr>
            <a:endCxn id="27" idx="2"/>
          </p:cNvCxnSpPr>
          <p:nvPr/>
        </p:nvCxnSpPr>
        <p:spPr>
          <a:xfrm flipV="1">
            <a:off x="3810000" y="1676400"/>
            <a:ext cx="2514600" cy="990600"/>
          </a:xfrm>
          <a:prstGeom prst="straightConnector1">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09600" y="5257800"/>
            <a:ext cx="33528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0000CC"/>
                </a:solidFill>
              </a:rPr>
              <a:t>Dependence</a:t>
            </a:r>
            <a:endParaRPr lang="zh-CN" altLang="en-US" sz="2400" dirty="0" smtClean="0">
              <a:solidFill>
                <a:srgbClr val="0000CC"/>
              </a:solidFill>
            </a:endParaRPr>
          </a:p>
        </p:txBody>
      </p:sp>
      <p:cxnSp>
        <p:nvCxnSpPr>
          <p:cNvPr id="33" name="直接箭头连接符 32"/>
          <p:cNvCxnSpPr>
            <a:stCxn id="8" idx="4"/>
            <a:endCxn id="32" idx="0"/>
          </p:cNvCxnSpPr>
          <p:nvPr/>
        </p:nvCxnSpPr>
        <p:spPr>
          <a:xfrm rot="5400000">
            <a:off x="1638300" y="4381500"/>
            <a:ext cx="1524000" cy="228600"/>
          </a:xfrm>
          <a:prstGeom prst="straightConnector1">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descr="C:\Users\Julius\Desktop\temp\eq.png"/>
          <p:cNvPicPr>
            <a:picLocks noChangeAspect="1" noChangeArrowheads="1"/>
          </p:cNvPicPr>
          <p:nvPr/>
        </p:nvPicPr>
        <p:blipFill>
          <a:blip r:embed="rId5" cstate="print"/>
          <a:srcRect/>
          <a:stretch>
            <a:fillRect/>
          </a:stretch>
        </p:blipFill>
        <p:spPr bwMode="auto">
          <a:xfrm>
            <a:off x="1581150" y="2057400"/>
            <a:ext cx="933450" cy="447675"/>
          </a:xfrm>
          <a:prstGeom prst="rect">
            <a:avLst/>
          </a:prstGeom>
          <a:noFill/>
          <a:ln>
            <a:noFill/>
          </a:ln>
        </p:spPr>
      </p:pic>
      <p:sp>
        <p:nvSpPr>
          <p:cNvPr id="36" name="椭圆 35"/>
          <p:cNvSpPr/>
          <p:nvPr/>
        </p:nvSpPr>
        <p:spPr>
          <a:xfrm>
            <a:off x="1524000" y="2057400"/>
            <a:ext cx="1066800" cy="533400"/>
          </a:xfrm>
          <a:prstGeom prst="ellipse">
            <a:avLst/>
          </a:prstGeom>
          <a:noFill/>
          <a:ln w="38100">
            <a:solidFill>
              <a:srgbClr val="0000CC"/>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7" name="矩形 36"/>
          <p:cNvSpPr/>
          <p:nvPr/>
        </p:nvSpPr>
        <p:spPr>
          <a:xfrm>
            <a:off x="228600" y="990600"/>
            <a:ext cx="33528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0000CC"/>
                </a:solidFill>
              </a:rPr>
              <a:t>Influence</a:t>
            </a:r>
            <a:endParaRPr lang="zh-CN" altLang="en-US" sz="2000" dirty="0">
              <a:solidFill>
                <a:srgbClr val="0000CC"/>
              </a:solidFill>
            </a:endParaRPr>
          </a:p>
        </p:txBody>
      </p:sp>
      <p:cxnSp>
        <p:nvCxnSpPr>
          <p:cNvPr id="38" name="直接箭头连接符 37"/>
          <p:cNvCxnSpPr>
            <a:stCxn id="36" idx="0"/>
            <a:endCxn id="37" idx="2"/>
          </p:cNvCxnSpPr>
          <p:nvPr/>
        </p:nvCxnSpPr>
        <p:spPr>
          <a:xfrm rot="16200000" flipV="1">
            <a:off x="1714500" y="1714500"/>
            <a:ext cx="533400" cy="152400"/>
          </a:xfrm>
          <a:prstGeom prst="straightConnector1">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00400" y="4495800"/>
            <a:ext cx="533400" cy="4572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箭头连接符 23"/>
          <p:cNvCxnSpPr>
            <a:stCxn id="31" idx="0"/>
            <a:endCxn id="21" idx="2"/>
          </p:cNvCxnSpPr>
          <p:nvPr/>
        </p:nvCxnSpPr>
        <p:spPr>
          <a:xfrm rot="5400000" flipH="1" flipV="1">
            <a:off x="2628900" y="4648200"/>
            <a:ext cx="533400" cy="1143000"/>
          </a:xfrm>
          <a:prstGeom prst="straightConnector1">
            <a:avLst/>
          </a:prstGeom>
          <a:ln w="12700">
            <a:solidFill>
              <a:srgbClr val="0000CC"/>
            </a:solidFill>
            <a:tailEnd type="arrow"/>
          </a:ln>
        </p:spPr>
        <p:style>
          <a:lnRef idx="3">
            <a:schemeClr val="accent1"/>
          </a:lnRef>
          <a:fillRef idx="0">
            <a:schemeClr val="accent1"/>
          </a:fillRef>
          <a:effectRef idx="2">
            <a:schemeClr val="accent1"/>
          </a:effectRef>
          <a:fontRef idx="minor">
            <a:schemeClr val="tx1"/>
          </a:fontRef>
        </p:style>
      </p:cxnSp>
      <p:sp>
        <p:nvSpPr>
          <p:cNvPr id="31" name="矩形 30"/>
          <p:cNvSpPr/>
          <p:nvPr/>
        </p:nvSpPr>
        <p:spPr>
          <a:xfrm>
            <a:off x="1752600" y="5486400"/>
            <a:ext cx="11430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solidFill>
              </a:rPr>
              <a:t>Action</a:t>
            </a:r>
            <a:endParaRPr lang="zh-CN" altLang="en-US" sz="2000" dirty="0">
              <a:solidFill>
                <a:schemeClr val="tx1"/>
              </a:solidFill>
            </a:endParaRPr>
          </a:p>
        </p:txBody>
      </p:sp>
      <p:sp>
        <p:nvSpPr>
          <p:cNvPr id="35" name="矩形 34"/>
          <p:cNvSpPr/>
          <p:nvPr/>
        </p:nvSpPr>
        <p:spPr>
          <a:xfrm>
            <a:off x="3962400" y="4495800"/>
            <a:ext cx="457200" cy="4572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箭头连接符 38"/>
          <p:cNvCxnSpPr>
            <a:stCxn id="40" idx="0"/>
            <a:endCxn id="35" idx="2"/>
          </p:cNvCxnSpPr>
          <p:nvPr/>
        </p:nvCxnSpPr>
        <p:spPr>
          <a:xfrm rot="16200000" flipV="1">
            <a:off x="4038600" y="5105400"/>
            <a:ext cx="609600" cy="304800"/>
          </a:xfrm>
          <a:prstGeom prst="straightConnector1">
            <a:avLst/>
          </a:prstGeom>
          <a:ln w="12700">
            <a:solidFill>
              <a:srgbClr val="0000CC"/>
            </a:solidFill>
            <a:tailEnd type="arrow"/>
          </a:ln>
        </p:spPr>
        <p:style>
          <a:lnRef idx="3">
            <a:schemeClr val="accent1"/>
          </a:lnRef>
          <a:fillRef idx="0">
            <a:schemeClr val="accent1"/>
          </a:fillRef>
          <a:effectRef idx="2">
            <a:schemeClr val="accent1"/>
          </a:effectRef>
          <a:fontRef idx="minor">
            <a:schemeClr val="tx1"/>
          </a:fontRef>
        </p:style>
      </p:cxnSp>
      <p:sp>
        <p:nvSpPr>
          <p:cNvPr id="40" name="矩形 39"/>
          <p:cNvSpPr/>
          <p:nvPr/>
        </p:nvSpPr>
        <p:spPr>
          <a:xfrm>
            <a:off x="3200400" y="5562600"/>
            <a:ext cx="2590800" cy="533400"/>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solidFill>
              </a:rPr>
              <a:t>Personal attributes </a:t>
            </a:r>
            <a:endParaRPr lang="zh-CN" altLang="en-US" sz="20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500"/>
                                        <p:tgtEl>
                                          <p:spTgt spid="13"/>
                                        </p:tgtEl>
                                      </p:cBhvr>
                                    </p:animEffect>
                                  </p:childTnLst>
                                </p:cTn>
                              </p:par>
                              <p:par>
                                <p:cTn id="11" presetID="4" presetClass="entr" presetSubtype="16"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ox(in)">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3"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3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40"/>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9"/>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
                                        </p:tgtEl>
                                        <p:attrNameLst>
                                          <p:attrName>style.visibility</p:attrName>
                                        </p:attrNameLst>
                                      </p:cBhvr>
                                      <p:to>
                                        <p:strVal val="hidden"/>
                                      </p:to>
                                    </p:set>
                                  </p:childTnLst>
                                </p:cTn>
                              </p:par>
                              <p:par>
                                <p:cTn id="41" presetID="4" presetClass="entr" presetSubtype="16"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box(in)">
                                      <p:cBhvr>
                                        <p:cTn id="43" dur="500"/>
                                        <p:tgtEl>
                                          <p:spTgt spid="36"/>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box(in)">
                                      <p:cBhvr>
                                        <p:cTn id="46" dur="500"/>
                                        <p:tgtEl>
                                          <p:spTgt spid="37"/>
                                        </p:tgtEl>
                                      </p:cBhvr>
                                    </p:animEffect>
                                  </p:childTnLst>
                                </p:cTn>
                              </p:par>
                              <p:par>
                                <p:cTn id="47" presetID="4" presetClass="entr" presetSubtype="16"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box(in)">
                                      <p:cBhvr>
                                        <p:cTn id="49" dur="500"/>
                                        <p:tgtEl>
                                          <p:spTgt spid="3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36"/>
                                        </p:tgtEl>
                                        <p:attrNameLst>
                                          <p:attrName>style.visibility</p:attrName>
                                        </p:attrNameLst>
                                      </p:cBhvr>
                                      <p:to>
                                        <p:strVal val="hidden"/>
                                      </p:to>
                                    </p:set>
                                  </p:childTnLst>
                                </p:cTn>
                              </p:par>
                              <p:par>
                                <p:cTn id="54" presetID="4" presetClass="entr" presetSubtype="16"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ox(in)">
                                      <p:cBhvr>
                                        <p:cTn id="56" dur="500"/>
                                        <p:tgtEl>
                                          <p:spTgt spid="8"/>
                                        </p:tgtEl>
                                      </p:cBhvr>
                                    </p:animEffect>
                                  </p:childTnLst>
                                </p:cTn>
                              </p:par>
                              <p:par>
                                <p:cTn id="57" presetID="4" presetClass="entr" presetSubtype="16"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ox(in)">
                                      <p:cBhvr>
                                        <p:cTn id="59" dur="500"/>
                                        <p:tgtEl>
                                          <p:spTgt spid="33"/>
                                        </p:tgtEl>
                                      </p:cBhvr>
                                    </p:animEffect>
                                  </p:childTnLst>
                                </p:cTn>
                              </p:par>
                              <p:par>
                                <p:cTn id="60" presetID="4"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ox(in)">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8"/>
                                        </p:tgtEl>
                                        <p:attrNameLst>
                                          <p:attrName>style.visibility</p:attrName>
                                        </p:attrNameLst>
                                      </p:cBhvr>
                                      <p:to>
                                        <p:strVal val="hidden"/>
                                      </p:to>
                                    </p:set>
                                  </p:childTnLst>
                                </p:cTn>
                              </p:par>
                              <p:par>
                                <p:cTn id="67" presetID="4" presetClass="entr" presetSubtype="16"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ox(in)">
                                      <p:cBhvr>
                                        <p:cTn id="69" dur="500"/>
                                        <p:tgtEl>
                                          <p:spTgt spid="15"/>
                                        </p:tgtEl>
                                      </p:cBhvr>
                                    </p:animEffect>
                                  </p:childTnLst>
                                </p:cTn>
                              </p:par>
                              <p:par>
                                <p:cTn id="70" presetID="4" presetClass="entr" presetSubtype="16"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ox(in)">
                                      <p:cBhvr>
                                        <p:cTn id="72" dur="500"/>
                                        <p:tgtEl>
                                          <p:spTgt spid="27"/>
                                        </p:tgtEl>
                                      </p:cBhvr>
                                    </p:animEffect>
                                  </p:childTnLst>
                                </p:cTn>
                              </p:par>
                              <p:par>
                                <p:cTn id="73" presetID="4" presetClass="entr" presetSubtype="16"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box(in)">
                                      <p:cBhvr>
                                        <p:cTn id="75" dur="500"/>
                                        <p:tgtEl>
                                          <p:spTgt spid="28"/>
                                        </p:tgtEl>
                                      </p:cBhvr>
                                    </p:animEffect>
                                  </p:childTnLst>
                                </p:cTn>
                              </p:par>
                            </p:childTnLst>
                          </p:cTn>
                        </p:par>
                      </p:childTnLst>
                    </p:cTn>
                  </p:par>
                  <p:par>
                    <p:cTn id="76" fill="hold">
                      <p:stCondLst>
                        <p:cond delay="indefinite"/>
                      </p:stCondLst>
                      <p:childTnLst>
                        <p:par>
                          <p:cTn id="77" fill="hold">
                            <p:stCondLst>
                              <p:cond delay="0"/>
                            </p:stCondLst>
                            <p:childTnLst>
                              <p:par>
                                <p:cTn id="78" presetID="8" presetClass="entr" presetSubtype="16"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diamond(in)">
                                      <p:cBhvr>
                                        <p:cTn id="80" dur="500"/>
                                        <p:tgtEl>
                                          <p:spTgt spid="16"/>
                                        </p:tgtEl>
                                      </p:cBhvr>
                                    </p:animEffect>
                                  </p:childTnLst>
                                </p:cTn>
                              </p:par>
                              <p:par>
                                <p:cTn id="81" presetID="1" presetClass="exit" presetSubtype="0" fill="hold" grpId="1" nodeType="withEffect">
                                  <p:stCondLst>
                                    <p:cond delay="0"/>
                                  </p:stCondLst>
                                  <p:childTnLst>
                                    <p:set>
                                      <p:cBhvr>
                                        <p:cTn id="82" dur="1" fill="hold">
                                          <p:stCondLst>
                                            <p:cond delay="0"/>
                                          </p:stCondLst>
                                        </p:cTn>
                                        <p:tgtEl>
                                          <p:spTgt spid="15"/>
                                        </p:tgtEl>
                                        <p:attrNameLst>
                                          <p:attrName>style.visibility</p:attrName>
                                        </p:attrNameLst>
                                      </p:cBhvr>
                                      <p:to>
                                        <p:strVal val="hidden"/>
                                      </p:to>
                                    </p:set>
                                  </p:childTnLst>
                                </p:cTn>
                              </p:par>
                              <p:par>
                                <p:cTn id="83" presetID="4" presetClass="entr" presetSubtype="16"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box(in)">
                                      <p:cBhvr>
                                        <p:cTn id="85" dur="500"/>
                                        <p:tgtEl>
                                          <p:spTgt spid="22"/>
                                        </p:tgtEl>
                                      </p:cBhvr>
                                    </p:animEffect>
                                  </p:childTnLst>
                                </p:cTn>
                              </p:par>
                              <p:par>
                                <p:cTn id="86" presetID="4" presetClass="entr" presetSubtype="16" fill="hold"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box(in)">
                                      <p:cBhvr>
                                        <p:cTn id="88" dur="500"/>
                                        <p:tgtEl>
                                          <p:spTgt spid="23"/>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8" grpId="1" animBg="1"/>
      <p:bldP spid="15" grpId="0" animBg="1"/>
      <p:bldP spid="15" grpId="1" animBg="1"/>
      <p:bldP spid="16" grpId="0" animBg="1"/>
      <p:bldP spid="16" grpId="1" animBg="1"/>
      <p:bldP spid="12" grpId="2" animBg="1"/>
      <p:bldP spid="12" grpId="3" animBg="1"/>
      <p:bldP spid="13" grpId="0" animBg="1"/>
      <p:bldP spid="13" grpId="1" animBg="1"/>
      <p:bldP spid="22" grpId="0" animBg="1"/>
      <p:bldP spid="27" grpId="0" animBg="1"/>
      <p:bldP spid="32" grpId="0" animBg="1"/>
      <p:bldP spid="36" grpId="0" animBg="1"/>
      <p:bldP spid="36" grpId="1" animBg="1"/>
      <p:bldP spid="37" grpId="0" animBg="1"/>
      <p:bldP spid="21" grpId="0" animBg="1"/>
      <p:bldP spid="31" grpId="1" animBg="1"/>
      <p:bldP spid="35" grpId="0" animBg="1"/>
      <p:bldP spid="4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print"/>
          <a:srcRect/>
          <a:stretch>
            <a:fillRect/>
          </a:stretch>
        </p:blipFill>
        <p:spPr bwMode="auto">
          <a:xfrm>
            <a:off x="229745" y="4495800"/>
            <a:ext cx="8914255" cy="1828800"/>
          </a:xfrm>
          <a:prstGeom prst="rect">
            <a:avLst/>
          </a:prstGeom>
          <a:noFill/>
          <a:ln w="9525">
            <a:noFill/>
            <a:miter lim="800000"/>
            <a:headEnd/>
            <a:tailEnd/>
          </a:ln>
        </p:spPr>
      </p:pic>
      <p:sp>
        <p:nvSpPr>
          <p:cNvPr id="8" name="矩形 7"/>
          <p:cNvSpPr/>
          <p:nvPr/>
        </p:nvSpPr>
        <p:spPr>
          <a:xfrm>
            <a:off x="6629400" y="4800600"/>
            <a:ext cx="4572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048000" y="5715000"/>
            <a:ext cx="381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010400" y="5715000"/>
            <a:ext cx="381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Picture 3"/>
          <p:cNvPicPr>
            <a:picLocks noChangeAspect="1" noChangeArrowheads="1"/>
          </p:cNvPicPr>
          <p:nvPr/>
        </p:nvPicPr>
        <p:blipFill>
          <a:blip r:embed="rId5" cstate="print"/>
          <a:srcRect b="26417"/>
          <a:stretch>
            <a:fillRect/>
          </a:stretch>
        </p:blipFill>
        <p:spPr bwMode="auto">
          <a:xfrm>
            <a:off x="-1" y="1295400"/>
            <a:ext cx="5336615" cy="2623301"/>
          </a:xfrm>
          <a:prstGeom prst="rect">
            <a:avLst/>
          </a:prstGeom>
          <a:noFill/>
          <a:ln w="9525">
            <a:noFill/>
            <a:miter lim="800000"/>
            <a:headEnd/>
            <a:tailEnd/>
          </a:ln>
        </p:spPr>
      </p:pic>
      <p:sp>
        <p:nvSpPr>
          <p:cNvPr id="15" name="椭圆 14"/>
          <p:cNvSpPr/>
          <p:nvPr/>
        </p:nvSpPr>
        <p:spPr>
          <a:xfrm>
            <a:off x="7772400" y="4724400"/>
            <a:ext cx="1371600" cy="4572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315200" y="5638800"/>
            <a:ext cx="1371600" cy="4572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886200" y="5715000"/>
            <a:ext cx="1295400" cy="3810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04800" y="3657600"/>
            <a:ext cx="7239000" cy="917513"/>
          </a:xfrm>
          <a:prstGeom prst="rect">
            <a:avLst/>
          </a:prstGeom>
          <a:solidFill>
            <a:schemeClr val="bg1"/>
          </a:solidFill>
          <a:ln>
            <a:solidFill>
              <a:srgbClr val="FF0000"/>
            </a:solidFill>
          </a:ln>
        </p:spPr>
        <p:txBody>
          <a:bodyPr wrap="square" tIns="180000" bIns="180000" rtlCol="0" anchor="ctr" anchorCtr="0">
            <a:spAutoFit/>
          </a:bodyPr>
          <a:lstStyle/>
          <a:p>
            <a:pPr algn="ctr"/>
            <a:r>
              <a:rPr lang="en-US" altLang="zh-CN" sz="3600" dirty="0" smtClean="0">
                <a:solidFill>
                  <a:srgbClr val="FF0000"/>
                </a:solidFill>
                <a:latin typeface="Arial" pitchFamily="34" charset="0"/>
                <a:ea typeface="Adobe 黑体 Std R" pitchFamily="34" charset="-122"/>
                <a:cs typeface="Arial" pitchFamily="34" charset="0"/>
              </a:rPr>
              <a:t>How to estimate the parameters?</a:t>
            </a:r>
            <a:endParaRPr lang="zh-CN" altLang="en-US" sz="3600" dirty="0">
              <a:solidFill>
                <a:srgbClr val="FF0000"/>
              </a:solidFill>
              <a:latin typeface="Arial" pitchFamily="34" charset="0"/>
              <a:ea typeface="Adobe 黑体 Std R" pitchFamily="34" charset="-122"/>
              <a:cs typeface="Arial" pitchFamily="34" charset="0"/>
            </a:endParaRPr>
          </a:p>
        </p:txBody>
      </p:sp>
      <p:sp>
        <p:nvSpPr>
          <p:cNvPr id="19" name="标题 1"/>
          <p:cNvSpPr>
            <a:spLocks noGrp="1"/>
          </p:cNvSpPr>
          <p:nvPr>
            <p:ph type="title"/>
          </p:nvPr>
        </p:nvSpPr>
        <p:spPr>
          <a:xfrm>
            <a:off x="250582" y="188913"/>
            <a:ext cx="8642838" cy="792162"/>
          </a:xfrm>
        </p:spPr>
        <p:txBody>
          <a:bodyPr/>
          <a:lstStyle/>
          <a:p>
            <a:r>
              <a:rPr lang="en-US" altLang="zh-CN" dirty="0" smtClean="0"/>
              <a:t>Model Instantiation</a:t>
            </a:r>
            <a:endParaRPr lang="zh-CN" altLang="en-US" dirty="0"/>
          </a:p>
        </p:txBody>
      </p:sp>
      <p:pic>
        <p:nvPicPr>
          <p:cNvPr id="4099" name="Picture 3"/>
          <p:cNvPicPr>
            <a:picLocks noChangeAspect="1" noChangeArrowheads="1"/>
          </p:cNvPicPr>
          <p:nvPr/>
        </p:nvPicPr>
        <p:blipFill>
          <a:blip r:embed="rId6" cstate="print"/>
          <a:srcRect/>
          <a:stretch>
            <a:fillRect/>
          </a:stretch>
        </p:blipFill>
        <p:spPr bwMode="auto">
          <a:xfrm>
            <a:off x="5410200" y="1828800"/>
            <a:ext cx="3640236" cy="1743075"/>
          </a:xfrm>
          <a:prstGeom prst="rect">
            <a:avLst/>
          </a:prstGeom>
          <a:noFill/>
          <a:ln w="9525">
            <a:solidFill>
              <a:srgbClr val="0000CC"/>
            </a:solidFill>
            <a:miter lim="800000"/>
            <a:headEnd/>
            <a:tailEnd/>
          </a:ln>
        </p:spPr>
      </p:pic>
      <p:cxnSp>
        <p:nvCxnSpPr>
          <p:cNvPr id="13" name="直接箭头连接符 12"/>
          <p:cNvCxnSpPr>
            <a:stCxn id="15" idx="0"/>
            <a:endCxn id="4099" idx="2"/>
          </p:cNvCxnSpPr>
          <p:nvPr/>
        </p:nvCxnSpPr>
        <p:spPr>
          <a:xfrm rot="16200000" flipV="1">
            <a:off x="7267997" y="3534197"/>
            <a:ext cx="1152525" cy="1227882"/>
          </a:xfrm>
          <a:prstGeom prst="straightConnector1">
            <a:avLst/>
          </a:prstGeom>
          <a:ln w="12700">
            <a:solidFill>
              <a:srgbClr val="0000CC"/>
            </a:solidFill>
            <a:tailEnd type="arrow"/>
          </a:ln>
        </p:spPr>
        <p:style>
          <a:lnRef idx="3">
            <a:schemeClr val="accent1"/>
          </a:lnRef>
          <a:fillRef idx="0">
            <a:schemeClr val="accent1"/>
          </a:fillRef>
          <a:effectRef idx="2">
            <a:schemeClr val="accent1"/>
          </a:effectRef>
          <a:fontRef idx="minor">
            <a:schemeClr val="tx1"/>
          </a:fontRef>
        </p:style>
      </p:cxnSp>
      <p:cxnSp>
        <p:nvCxnSpPr>
          <p:cNvPr id="23" name="直接箭头连接符 22"/>
          <p:cNvCxnSpPr>
            <a:stCxn id="16" idx="0"/>
            <a:endCxn id="4099" idx="2"/>
          </p:cNvCxnSpPr>
          <p:nvPr/>
        </p:nvCxnSpPr>
        <p:spPr>
          <a:xfrm rot="16200000" flipV="1">
            <a:off x="6582197" y="4219997"/>
            <a:ext cx="2066925" cy="770682"/>
          </a:xfrm>
          <a:prstGeom prst="straightConnector1">
            <a:avLst/>
          </a:prstGeom>
          <a:ln w="12700">
            <a:solidFill>
              <a:srgbClr val="0000CC"/>
            </a:solidFill>
            <a:tailEnd type="arrow"/>
          </a:ln>
        </p:spPr>
        <p:style>
          <a:lnRef idx="3">
            <a:schemeClr val="accent1"/>
          </a:lnRef>
          <a:fillRef idx="0">
            <a:schemeClr val="accent1"/>
          </a:fillRef>
          <a:effectRef idx="2">
            <a:schemeClr val="accent1"/>
          </a:effectRef>
          <a:fontRef idx="minor">
            <a:schemeClr val="tx1"/>
          </a:fontRef>
        </p:style>
      </p:cxnSp>
      <p:cxnSp>
        <p:nvCxnSpPr>
          <p:cNvPr id="26" name="直接箭头连接符 25"/>
          <p:cNvCxnSpPr>
            <a:stCxn id="17" idx="0"/>
            <a:endCxn id="4099" idx="2"/>
          </p:cNvCxnSpPr>
          <p:nvPr/>
        </p:nvCxnSpPr>
        <p:spPr>
          <a:xfrm rot="5400000" flipH="1" flipV="1">
            <a:off x="4810547" y="3295229"/>
            <a:ext cx="2143125" cy="2696418"/>
          </a:xfrm>
          <a:prstGeom prst="straightConnector1">
            <a:avLst/>
          </a:prstGeom>
          <a:ln w="12700">
            <a:solidFill>
              <a:srgbClr val="0000CC"/>
            </a:solidFill>
            <a:tailEnd type="arrow"/>
          </a:ln>
        </p:spPr>
        <p:style>
          <a:lnRef idx="3">
            <a:schemeClr val="accent1"/>
          </a:lnRef>
          <a:fillRef idx="0">
            <a:schemeClr val="accent1"/>
          </a:fillRef>
          <a:effectRef idx="2">
            <a:schemeClr val="accent1"/>
          </a:effectRef>
          <a:fontRef idx="minor">
            <a:schemeClr val="tx1"/>
          </a:fontRef>
        </p:style>
      </p:cxnSp>
      <p:cxnSp>
        <p:nvCxnSpPr>
          <p:cNvPr id="29" name="直接箭头连接符 28"/>
          <p:cNvCxnSpPr>
            <a:stCxn id="14" idx="2"/>
            <a:endCxn id="10" idx="0"/>
          </p:cNvCxnSpPr>
          <p:nvPr/>
        </p:nvCxnSpPr>
        <p:spPr>
          <a:xfrm rot="5400000">
            <a:off x="3011457" y="4802156"/>
            <a:ext cx="1139887" cy="685800"/>
          </a:xfrm>
          <a:prstGeom prst="straightConnector1">
            <a:avLst/>
          </a:prstGeom>
          <a:ln w="12700">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32" name="直接箭头连接符 31"/>
          <p:cNvCxnSpPr>
            <a:stCxn id="14" idx="2"/>
          </p:cNvCxnSpPr>
          <p:nvPr/>
        </p:nvCxnSpPr>
        <p:spPr>
          <a:xfrm rot="16200000" flipH="1">
            <a:off x="4975163" y="3524249"/>
            <a:ext cx="1136774" cy="3238501"/>
          </a:xfrm>
          <a:prstGeom prst="straightConnector1">
            <a:avLst/>
          </a:prstGeom>
          <a:ln w="12700">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34" name="直接箭头连接符 33"/>
          <p:cNvCxnSpPr>
            <a:stCxn id="14" idx="2"/>
            <a:endCxn id="8" idx="1"/>
          </p:cNvCxnSpPr>
          <p:nvPr/>
        </p:nvCxnSpPr>
        <p:spPr>
          <a:xfrm rot="16200000" flipH="1">
            <a:off x="5087907" y="3411506"/>
            <a:ext cx="377887" cy="2705100"/>
          </a:xfrm>
          <a:prstGeom prst="straightConnector1">
            <a:avLst/>
          </a:prstGeom>
          <a:ln w="12700">
            <a:solidFill>
              <a:srgbClr val="FF0000"/>
            </a:solidFill>
            <a:tailEnd type="arrow"/>
          </a:ln>
        </p:spPr>
        <p:style>
          <a:lnRef idx="3">
            <a:schemeClr val="accent1"/>
          </a:lnRef>
          <a:fillRef idx="0">
            <a:schemeClr val="accent1"/>
          </a:fillRef>
          <a:effectRef idx="2">
            <a:schemeClr val="accent1"/>
          </a:effectRef>
          <a:fontRef idx="minor">
            <a:schemeClr val="tx1"/>
          </a:fontRef>
        </p:style>
      </p:cxnSp>
      <p:pic>
        <p:nvPicPr>
          <p:cNvPr id="2" name="Picture 2" descr="C:\Users\Julius\Desktop\temp\neg.png"/>
          <p:cNvPicPr>
            <a:picLocks noChangeAspect="1" noChangeArrowheads="1"/>
          </p:cNvPicPr>
          <p:nvPr/>
        </p:nvPicPr>
        <p:blipFill>
          <a:blip r:embed="rId7" cstate="print"/>
          <a:srcRect/>
          <a:stretch>
            <a:fillRect/>
          </a:stretch>
        </p:blipFill>
        <p:spPr bwMode="auto">
          <a:xfrm>
            <a:off x="3276600" y="4876800"/>
            <a:ext cx="152400" cy="9525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500"/>
                                        <p:tgtEl>
                                          <p:spTgt spid="1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amond(in)">
                                      <p:cBhvr>
                                        <p:cTn id="10" dur="500"/>
                                        <p:tgtEl>
                                          <p:spTgt spid="1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amond(i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ox(in)">
                                      <p:cBhvr>
                                        <p:cTn id="18" dur="500"/>
                                        <p:tgtEl>
                                          <p:spTgt spid="13"/>
                                        </p:tgtEl>
                                      </p:cBhvr>
                                    </p:animEffect>
                                  </p:childTnLst>
                                </p:cTn>
                              </p:par>
                              <p:par>
                                <p:cTn id="19" presetID="4" presetClass="entr" presetSubtype="16" fill="hold" nodeType="withEffect">
                                  <p:stCondLst>
                                    <p:cond delay="0"/>
                                  </p:stCondLst>
                                  <p:childTnLst>
                                    <p:set>
                                      <p:cBhvr>
                                        <p:cTn id="20" dur="1" fill="hold">
                                          <p:stCondLst>
                                            <p:cond delay="0"/>
                                          </p:stCondLst>
                                        </p:cTn>
                                        <p:tgtEl>
                                          <p:spTgt spid="4099"/>
                                        </p:tgtEl>
                                        <p:attrNameLst>
                                          <p:attrName>style.visibility</p:attrName>
                                        </p:attrNameLst>
                                      </p:cBhvr>
                                      <p:to>
                                        <p:strVal val="visible"/>
                                      </p:to>
                                    </p:set>
                                    <p:animEffect transition="in" filter="box(in)">
                                      <p:cBhvr>
                                        <p:cTn id="21" dur="500"/>
                                        <p:tgtEl>
                                          <p:spTgt spid="4099"/>
                                        </p:tgtEl>
                                      </p:cBhvr>
                                    </p:animEffect>
                                  </p:childTnLst>
                                </p:cTn>
                              </p:par>
                              <p:par>
                                <p:cTn id="22" presetID="4" presetClass="entr" presetSubtype="16"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ox(in)">
                                      <p:cBhvr>
                                        <p:cTn id="24" dur="500"/>
                                        <p:tgtEl>
                                          <p:spTgt spid="23"/>
                                        </p:tgtEl>
                                      </p:cBhvr>
                                    </p:animEffect>
                                  </p:childTnLst>
                                </p:cTn>
                              </p:par>
                              <p:par>
                                <p:cTn id="25" presetID="4" presetClass="entr" presetSubtype="16"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17"/>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15"/>
                                        </p:tgtEl>
                                        <p:attrNameLst>
                                          <p:attrName>style.visibility</p:attrName>
                                        </p:attrNameLst>
                                      </p:cBhvr>
                                      <p:to>
                                        <p:strVal val="hidden"/>
                                      </p:to>
                                    </p:set>
                                  </p:childTnLst>
                                </p:cTn>
                              </p:par>
                              <p:par>
                                <p:cTn id="36" presetID="8"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amond(in)">
                                      <p:cBhvr>
                                        <p:cTn id="41" dur="500"/>
                                        <p:tgtEl>
                                          <p:spTgt spid="12"/>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diamond(in)">
                                      <p:cBhvr>
                                        <p:cTn id="44" dur="500"/>
                                        <p:tgtEl>
                                          <p:spTgt spid="8"/>
                                        </p:tgtEl>
                                      </p:cBhvr>
                                    </p:animEffect>
                                  </p:childTnLst>
                                </p:cTn>
                              </p:par>
                              <p:par>
                                <p:cTn id="45" presetID="8"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amond(in)">
                                      <p:cBhvr>
                                        <p:cTn id="47" dur="500"/>
                                        <p:tgtEl>
                                          <p:spTgt spid="14"/>
                                        </p:tgtEl>
                                      </p:cBhvr>
                                    </p:animEffect>
                                  </p:childTnLst>
                                </p:cTn>
                              </p:par>
                              <p:par>
                                <p:cTn id="48" presetID="1" presetClass="exit" presetSubtype="0" fill="hold" nodeType="withEffect">
                                  <p:stCondLst>
                                    <p:cond delay="0"/>
                                  </p:stCondLst>
                                  <p:childTnLst>
                                    <p:set>
                                      <p:cBhvr>
                                        <p:cTn id="49" dur="1" fill="hold">
                                          <p:stCondLst>
                                            <p:cond delay="0"/>
                                          </p:stCondLst>
                                        </p:cTn>
                                        <p:tgtEl>
                                          <p:spTgt spid="13"/>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23"/>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26"/>
                                        </p:tgtEl>
                                        <p:attrNameLst>
                                          <p:attrName>style.visibility</p:attrName>
                                        </p:attrNameLst>
                                      </p:cBhvr>
                                      <p:to>
                                        <p:strVal val="hidden"/>
                                      </p:to>
                                    </p:set>
                                  </p:childTnLst>
                                </p:cTn>
                              </p:par>
                              <p:par>
                                <p:cTn id="54" presetID="4" presetClass="entr" presetSubtype="16"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box(in)">
                                      <p:cBhvr>
                                        <p:cTn id="56" dur="500"/>
                                        <p:tgtEl>
                                          <p:spTgt spid="29"/>
                                        </p:tgtEl>
                                      </p:cBhvr>
                                    </p:animEffect>
                                  </p:childTnLst>
                                </p:cTn>
                              </p:par>
                              <p:par>
                                <p:cTn id="57" presetID="4" presetClass="entr" presetSubtype="16"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ox(in)">
                                      <p:cBhvr>
                                        <p:cTn id="59" dur="500"/>
                                        <p:tgtEl>
                                          <p:spTgt spid="32"/>
                                        </p:tgtEl>
                                      </p:cBhvr>
                                    </p:animEffect>
                                  </p:childTnLst>
                                </p:cTn>
                              </p:par>
                              <p:par>
                                <p:cTn id="60" presetID="4" presetClass="entr" presetSubtype="16"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ox(in)">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5" grpId="0" animBg="1"/>
      <p:bldP spid="15" grpId="1" animBg="1"/>
      <p:bldP spid="16" grpId="0" animBg="1"/>
      <p:bldP spid="16" grpId="1" animBg="1"/>
      <p:bldP spid="17" grpId="0" animBg="1"/>
      <p:bldP spid="17" grpId="1"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838200" y="981075"/>
            <a:ext cx="8153400" cy="5724525"/>
          </a:xfrm>
          <a:prstGeom prst="rect">
            <a:avLst/>
          </a:prstGeom>
          <a:noFill/>
          <a:ln w="9525">
            <a:noFill/>
            <a:miter lim="800000"/>
            <a:headEnd/>
            <a:tailEnd/>
          </a:ln>
        </p:spPr>
      </p:pic>
      <p:sp>
        <p:nvSpPr>
          <p:cNvPr id="2" name="标题 1"/>
          <p:cNvSpPr>
            <a:spLocks noGrp="1"/>
          </p:cNvSpPr>
          <p:nvPr>
            <p:ph type="title"/>
          </p:nvPr>
        </p:nvSpPr>
        <p:spPr/>
        <p:txBody>
          <a:bodyPr/>
          <a:lstStyle/>
          <a:p>
            <a:r>
              <a:rPr lang="en-US" altLang="zh-CN" dirty="0" smtClean="0"/>
              <a:t>Model Learning</a:t>
            </a:r>
            <a:endParaRPr lang="zh-CN" altLang="en-US" dirty="0"/>
          </a:p>
        </p:txBody>
      </p:sp>
      <p:sp>
        <p:nvSpPr>
          <p:cNvPr id="7" name="矩形 6"/>
          <p:cNvSpPr/>
          <p:nvPr/>
        </p:nvSpPr>
        <p:spPr>
          <a:xfrm>
            <a:off x="1524000" y="2667000"/>
            <a:ext cx="7239000" cy="2133600"/>
          </a:xfrm>
          <a:prstGeom prst="rect">
            <a:avLst/>
          </a:prstGeom>
          <a:solidFill>
            <a:srgbClr val="FFCCC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24000" y="4800600"/>
            <a:ext cx="7239000" cy="1219200"/>
          </a:xfrm>
          <a:prstGeom prst="rect">
            <a:avLst/>
          </a:prstGeom>
          <a:solidFill>
            <a:srgbClr val="CCEC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715000" y="3505200"/>
            <a:ext cx="990600"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cxnSp>
        <p:nvCxnSpPr>
          <p:cNvPr id="9" name="直接箭头连接符 8"/>
          <p:cNvCxnSpPr>
            <a:stCxn id="11" idx="2"/>
            <a:endCxn id="6" idx="0"/>
          </p:cNvCxnSpPr>
          <p:nvPr/>
        </p:nvCxnSpPr>
        <p:spPr>
          <a:xfrm rot="16200000" flipH="1">
            <a:off x="5600700" y="2895600"/>
            <a:ext cx="381000" cy="838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828800" y="1371600"/>
            <a:ext cx="7086600" cy="1752600"/>
          </a:xfrm>
          <a:prstGeom prst="rect">
            <a:avLst/>
          </a:prstGeom>
          <a:solidFill>
            <a:schemeClr val="bg1"/>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468000" rtlCol="0" anchor="ctr"/>
          <a:lstStyle/>
          <a:p>
            <a:pPr marL="342900" lvl="0" indent="-342900">
              <a:spcBef>
                <a:spcPct val="20000"/>
              </a:spcBef>
            </a:pPr>
            <a:r>
              <a:rPr lang="en-US" altLang="zh-CN" sz="2800" kern="0" dirty="0" smtClean="0">
                <a:solidFill>
                  <a:srgbClr val="FF0000"/>
                </a:solidFill>
                <a:latin typeface="Arial" pitchFamily="34" charset="0"/>
                <a:cs typeface="Arial" pitchFamily="34" charset="0"/>
              </a:rPr>
              <a:t>Extremely time costing!!</a:t>
            </a:r>
          </a:p>
          <a:p>
            <a:pPr marL="342900" lvl="0" indent="-342900">
              <a:spcBef>
                <a:spcPct val="20000"/>
              </a:spcBef>
            </a:pPr>
            <a:r>
              <a:rPr lang="en-US" altLang="zh-CN" sz="2800" kern="0" dirty="0" smtClean="0">
                <a:solidFill>
                  <a:srgbClr val="000000"/>
                </a:solidFill>
                <a:latin typeface="Arial" pitchFamily="34" charset="0"/>
                <a:cs typeface="Arial" pitchFamily="34" charset="0"/>
              </a:rPr>
              <a:t>Our solution: </a:t>
            </a:r>
            <a:r>
              <a:rPr lang="en-US" altLang="zh-CN" sz="2800" kern="0" dirty="0" smtClean="0">
                <a:solidFill>
                  <a:srgbClr val="0000CC"/>
                </a:solidFill>
                <a:latin typeface="Arial" pitchFamily="34" charset="0"/>
                <a:cs typeface="Arial" pitchFamily="34" charset="0"/>
              </a:rPr>
              <a:t>distributed learning (MPI)</a:t>
            </a:r>
            <a:endParaRPr lang="zh-CN" alt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ox(in)">
                                      <p:cBhvr>
                                        <p:cTn id="22" dur="500"/>
                                        <p:tgtEl>
                                          <p:spTgt spid="11"/>
                                        </p:tgtEl>
                                      </p:cBhvr>
                                    </p:animEffect>
                                  </p:childTnLst>
                                </p:cTn>
                              </p:par>
                              <p:par>
                                <p:cTn id="23" presetID="4"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524000"/>
            <a:ext cx="8229600" cy="4389120"/>
          </a:xfrm>
        </p:spPr>
        <p:txBody>
          <a:bodyPr/>
          <a:lstStyle/>
          <a:p>
            <a:r>
              <a:rPr lang="en-US" altLang="zh-CN" dirty="0" smtClean="0">
                <a:latin typeface="Arial" pitchFamily="34" charset="0"/>
                <a:cs typeface="Arial" pitchFamily="34" charset="0"/>
              </a:rPr>
              <a:t>Most Time-costing</a:t>
            </a:r>
          </a:p>
          <a:p>
            <a:pPr lvl="1"/>
            <a:r>
              <a:rPr lang="en-US" altLang="zh-CN" dirty="0" smtClean="0">
                <a:latin typeface="Arial" pitchFamily="34" charset="0"/>
                <a:cs typeface="Arial" pitchFamily="34" charset="0"/>
              </a:rPr>
              <a:t>Compute the gradients</a:t>
            </a:r>
          </a:p>
          <a:p>
            <a:endParaRPr lang="en-US" altLang="zh-CN" dirty="0" smtClean="0">
              <a:latin typeface="Arial" pitchFamily="34" charset="0"/>
              <a:cs typeface="Arial" pitchFamily="34" charset="0"/>
            </a:endParaRPr>
          </a:p>
          <a:p>
            <a:endParaRPr lang="en-US" altLang="zh-CN" dirty="0" smtClean="0">
              <a:latin typeface="Arial" pitchFamily="34" charset="0"/>
              <a:cs typeface="Arial" pitchFamily="34" charset="0"/>
            </a:endParaRPr>
          </a:p>
        </p:txBody>
      </p:sp>
      <p:sp>
        <p:nvSpPr>
          <p:cNvPr id="2" name="标题 1"/>
          <p:cNvSpPr>
            <a:spLocks noGrp="1"/>
          </p:cNvSpPr>
          <p:nvPr>
            <p:ph type="title"/>
          </p:nvPr>
        </p:nvSpPr>
        <p:spPr>
          <a:xfrm>
            <a:off x="457200" y="0"/>
            <a:ext cx="8229600" cy="1143000"/>
          </a:xfrm>
        </p:spPr>
        <p:txBody>
          <a:bodyPr/>
          <a:lstStyle/>
          <a:p>
            <a:r>
              <a:rPr lang="en-US" altLang="zh-CN" dirty="0" smtClean="0"/>
              <a:t>Distributed Learning</a:t>
            </a:r>
            <a:endParaRPr lang="zh-CN" altLang="en-US" dirty="0"/>
          </a:p>
        </p:txBody>
      </p:sp>
      <p:pic>
        <p:nvPicPr>
          <p:cNvPr id="3075" name="Picture 3"/>
          <p:cNvPicPr>
            <a:picLocks noChangeAspect="1" noChangeArrowheads="1"/>
          </p:cNvPicPr>
          <p:nvPr/>
        </p:nvPicPr>
        <p:blipFill>
          <a:blip r:embed="rId3" cstate="print"/>
          <a:srcRect/>
          <a:stretch>
            <a:fillRect/>
          </a:stretch>
        </p:blipFill>
        <p:spPr bwMode="auto">
          <a:xfrm>
            <a:off x="2971800" y="2743200"/>
            <a:ext cx="2209800" cy="99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66800"/>
            <a:ext cx="8153400" cy="5334000"/>
          </a:xfrm>
        </p:spPr>
        <p:txBody>
          <a:bodyPr>
            <a:noAutofit/>
          </a:bodyPr>
          <a:lstStyle/>
          <a:p>
            <a:r>
              <a:rPr lang="en-US" altLang="zh-CN" sz="2800" dirty="0" smtClean="0">
                <a:latin typeface="Arial" pitchFamily="34" charset="0"/>
                <a:cs typeface="Arial" pitchFamily="34" charset="0"/>
              </a:rPr>
              <a:t>Data Set</a:t>
            </a:r>
          </a:p>
          <a:p>
            <a:endParaRPr lang="en-US" altLang="zh-CN" sz="2800" dirty="0" smtClean="0">
              <a:latin typeface="Arial" pitchFamily="34" charset="0"/>
              <a:cs typeface="Arial" pitchFamily="34" charset="0"/>
            </a:endParaRPr>
          </a:p>
          <a:p>
            <a:endParaRPr lang="en-US" altLang="zh-CN" sz="2800" dirty="0" smtClean="0">
              <a:latin typeface="Arial" pitchFamily="34" charset="0"/>
              <a:cs typeface="Arial" pitchFamily="34" charset="0"/>
            </a:endParaRPr>
          </a:p>
          <a:p>
            <a:endParaRPr lang="en-US" altLang="zh-CN" sz="2800" dirty="0" smtClean="0">
              <a:latin typeface="Arial" pitchFamily="34" charset="0"/>
              <a:cs typeface="Arial" pitchFamily="34" charset="0"/>
            </a:endParaRPr>
          </a:p>
          <a:p>
            <a:endParaRPr lang="en-US" altLang="zh-CN" sz="2800" dirty="0" smtClean="0">
              <a:latin typeface="Arial" pitchFamily="34" charset="0"/>
              <a:cs typeface="Arial" pitchFamily="34" charset="0"/>
            </a:endParaRPr>
          </a:p>
          <a:p>
            <a:endParaRPr lang="en-US" altLang="zh-CN" sz="2800" dirty="0" smtClean="0">
              <a:latin typeface="Arial" pitchFamily="34" charset="0"/>
              <a:cs typeface="Arial" pitchFamily="34" charset="0"/>
            </a:endParaRPr>
          </a:p>
          <a:p>
            <a:r>
              <a:rPr lang="en-US" altLang="zh-CN" sz="2800" dirty="0" smtClean="0">
                <a:latin typeface="Arial" pitchFamily="34" charset="0"/>
                <a:cs typeface="Arial" pitchFamily="34" charset="0"/>
              </a:rPr>
              <a:t>Baseline</a:t>
            </a:r>
          </a:p>
          <a:p>
            <a:pPr lvl="1"/>
            <a:r>
              <a:rPr lang="en-US" altLang="zh-CN" sz="2400" dirty="0" smtClean="0">
                <a:latin typeface="Arial" pitchFamily="34" charset="0"/>
                <a:cs typeface="Arial" pitchFamily="34" charset="0"/>
              </a:rPr>
              <a:t>SVM</a:t>
            </a:r>
          </a:p>
          <a:p>
            <a:pPr lvl="1"/>
            <a:r>
              <a:rPr lang="en-US" altLang="zh-CN" sz="2400" dirty="0" err="1" smtClean="0">
                <a:latin typeface="Arial" pitchFamily="34" charset="0"/>
                <a:cs typeface="Arial" pitchFamily="34" charset="0"/>
              </a:rPr>
              <a:t>wvRN</a:t>
            </a:r>
            <a:r>
              <a:rPr lang="en-US" altLang="zh-CN" sz="2400" dirty="0" smtClean="0">
                <a:latin typeface="Arial" pitchFamily="34" charset="0"/>
                <a:cs typeface="Arial" pitchFamily="34" charset="0"/>
              </a:rPr>
              <a:t> (</a:t>
            </a:r>
            <a:r>
              <a:rPr lang="en-US" altLang="zh-CN" sz="2400" dirty="0" err="1" smtClean="0">
                <a:latin typeface="Arial" pitchFamily="34" charset="0"/>
                <a:cs typeface="Arial" pitchFamily="34" charset="0"/>
              </a:rPr>
              <a:t>Macskassy</a:t>
            </a:r>
            <a:r>
              <a:rPr lang="en-US" altLang="zh-CN" sz="2400" dirty="0" smtClean="0">
                <a:latin typeface="Arial" pitchFamily="34" charset="0"/>
                <a:cs typeface="Arial" pitchFamily="34" charset="0"/>
              </a:rPr>
              <a:t>, 2003)</a:t>
            </a:r>
          </a:p>
          <a:p>
            <a:r>
              <a:rPr lang="en-US" altLang="zh-CN" sz="2800" dirty="0" smtClean="0">
                <a:latin typeface="Arial" pitchFamily="34" charset="0"/>
                <a:cs typeface="Arial" pitchFamily="34" charset="0"/>
              </a:rPr>
              <a:t>Evaluation Measure:</a:t>
            </a:r>
          </a:p>
          <a:p>
            <a:pPr lvl="1">
              <a:buNone/>
            </a:pPr>
            <a:r>
              <a:rPr lang="en-US" altLang="zh-CN" sz="2400" dirty="0" smtClean="0">
                <a:latin typeface="Arial" pitchFamily="34" charset="0"/>
                <a:cs typeface="Arial" pitchFamily="34" charset="0"/>
              </a:rPr>
              <a:t>Precision, Recall, F1-Measure</a:t>
            </a:r>
          </a:p>
        </p:txBody>
      </p:sp>
      <p:graphicFrame>
        <p:nvGraphicFramePr>
          <p:cNvPr id="8" name="表格 7"/>
          <p:cNvGraphicFramePr>
            <a:graphicFrameLocks noGrp="1"/>
          </p:cNvGraphicFramePr>
          <p:nvPr/>
        </p:nvGraphicFramePr>
        <p:xfrm>
          <a:off x="609600" y="1676400"/>
          <a:ext cx="7924800" cy="2314466"/>
        </p:xfrm>
        <a:graphic>
          <a:graphicData uri="http://schemas.openxmlformats.org/drawingml/2006/table">
            <a:tbl>
              <a:tblPr firstRow="1" bandRow="1">
                <a:tableStyleId>{2D5ABB26-0587-4C30-8999-92F81FD0307C}</a:tableStyleId>
              </a:tblPr>
              <a:tblGrid>
                <a:gridCol w="1676400"/>
                <a:gridCol w="1828800"/>
                <a:gridCol w="1249680"/>
                <a:gridCol w="1584960"/>
                <a:gridCol w="1584960"/>
              </a:tblGrid>
              <a:tr h="474566">
                <a:tc>
                  <a:txBody>
                    <a:bodyPr/>
                    <a:lstStyle/>
                    <a:p>
                      <a:pPr algn="ctr"/>
                      <a:endParaRPr lang="zh-CN" altLang="en-US" sz="18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b="1" dirty="0" smtClean="0"/>
                        <a:t>Action</a:t>
                      </a:r>
                      <a:endParaRPr lang="zh-CN" alt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b="1" dirty="0" smtClean="0"/>
                        <a:t>Nodes</a:t>
                      </a:r>
                      <a:endParaRPr lang="zh-CN" alt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b="1" dirty="0" smtClean="0"/>
                        <a:t>#Edges</a:t>
                      </a:r>
                      <a:endParaRPr lang="zh-CN" alt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b="1" dirty="0" smtClean="0"/>
                        <a:t>Action</a:t>
                      </a:r>
                      <a:r>
                        <a:rPr lang="en-US" altLang="zh-CN" sz="1800" b="1" baseline="0" dirty="0" smtClean="0"/>
                        <a:t> Stats</a:t>
                      </a:r>
                      <a:endParaRPr lang="zh-CN" altLang="en-US"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667">
                <a:tc>
                  <a:txBody>
                    <a:bodyPr/>
                    <a:lstStyle/>
                    <a:p>
                      <a:pPr algn="ctr"/>
                      <a:r>
                        <a:rPr lang="en-US" altLang="zh-CN" sz="2400" dirty="0" smtClean="0"/>
                        <a:t>Twitter</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dirty="0" smtClean="0"/>
                        <a:t>Post tweets on</a:t>
                      </a:r>
                      <a:r>
                        <a:rPr lang="en-US" altLang="zh-CN" sz="1600" baseline="0" dirty="0" smtClean="0"/>
                        <a:t> “</a:t>
                      </a:r>
                      <a:r>
                        <a:rPr lang="en-US" altLang="zh-CN" sz="1600" dirty="0" smtClean="0"/>
                        <a:t>Haiti Earthquake”</a:t>
                      </a:r>
                      <a:endParaRPr lang="zh-CN" altLang="en-US" sz="16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7,521 </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304,275</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730,568</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667">
                <a:tc>
                  <a:txBody>
                    <a:bodyPr/>
                    <a:lstStyle/>
                    <a:p>
                      <a:pPr algn="ctr"/>
                      <a:r>
                        <a:rPr lang="en-US" altLang="zh-CN" sz="2400" dirty="0" err="1" smtClean="0"/>
                        <a:t>Flickr</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dirty="0" smtClean="0"/>
                        <a:t>Add photos into favorite</a:t>
                      </a:r>
                      <a:r>
                        <a:rPr lang="en-US" altLang="zh-CN" sz="1600" baseline="0" dirty="0" smtClean="0"/>
                        <a:t> list</a:t>
                      </a:r>
                      <a:endParaRPr lang="zh-CN" altLang="en-US" sz="16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8,721</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485,253</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485,253</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8566">
                <a:tc>
                  <a:txBody>
                    <a:bodyPr/>
                    <a:lstStyle/>
                    <a:p>
                      <a:pPr algn="ctr"/>
                      <a:r>
                        <a:rPr lang="en-US" altLang="zh-CN" sz="2400" dirty="0" err="1" smtClean="0"/>
                        <a:t>Arnetminer</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dirty="0" smtClean="0"/>
                        <a:t>Issue</a:t>
                      </a:r>
                      <a:r>
                        <a:rPr lang="en-US" altLang="zh-CN" sz="1600" baseline="0" dirty="0" smtClean="0"/>
                        <a:t> publications on KDD</a:t>
                      </a:r>
                      <a:endParaRPr lang="zh-CN" altLang="en-US" sz="16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2,062</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34,986</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dirty="0" smtClean="0"/>
                        <a:t>2,960</a:t>
                      </a:r>
                      <a:endParaRPr lang="zh-CN" altLang="en-US"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标题 1"/>
          <p:cNvSpPr>
            <a:spLocks noGrp="1"/>
          </p:cNvSpPr>
          <p:nvPr>
            <p:ph type="title"/>
          </p:nvPr>
        </p:nvSpPr>
        <p:spPr>
          <a:xfrm>
            <a:off x="457200" y="0"/>
            <a:ext cx="8229600" cy="1143000"/>
          </a:xfrm>
        </p:spPr>
        <p:txBody>
          <a:bodyPr/>
          <a:lstStyle/>
          <a:p>
            <a:r>
              <a:rPr lang="en-US" altLang="zh-CN" dirty="0" smtClean="0"/>
              <a:t>Experiment</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304800" y="1066800"/>
            <a:ext cx="8601075" cy="5124450"/>
          </a:xfrm>
          <a:prstGeom prst="rect">
            <a:avLst/>
          </a:prstGeom>
          <a:noFill/>
          <a:ln w="9525">
            <a:noFill/>
            <a:miter lim="800000"/>
            <a:headEnd/>
            <a:tailEnd/>
          </a:ln>
        </p:spPr>
      </p:pic>
      <p:sp>
        <p:nvSpPr>
          <p:cNvPr id="2" name="标题 1"/>
          <p:cNvSpPr>
            <a:spLocks noGrp="1"/>
          </p:cNvSpPr>
          <p:nvPr>
            <p:ph type="title"/>
          </p:nvPr>
        </p:nvSpPr>
        <p:spPr/>
        <p:txBody>
          <a:bodyPr/>
          <a:lstStyle/>
          <a:p>
            <a:r>
              <a:rPr lang="en-US" altLang="zh-CN" dirty="0" smtClean="0"/>
              <a:t>Performance Analysis</a:t>
            </a:r>
            <a:endParaRPr lang="zh-CN" altLang="en-US" dirty="0"/>
          </a:p>
        </p:txBody>
      </p:sp>
      <p:sp>
        <p:nvSpPr>
          <p:cNvPr id="4" name="矩形 3"/>
          <p:cNvSpPr/>
          <p:nvPr/>
        </p:nvSpPr>
        <p:spPr>
          <a:xfrm>
            <a:off x="7315200" y="2743200"/>
            <a:ext cx="1143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315200" y="3733800"/>
            <a:ext cx="1143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315200" y="5715000"/>
            <a:ext cx="1143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Factor Contribution Analysis</a:t>
            </a:r>
            <a:endParaRPr lang="zh-CN" altLang="en-US" dirty="0"/>
          </a:p>
        </p:txBody>
      </p:sp>
      <p:pic>
        <p:nvPicPr>
          <p:cNvPr id="2050" name="Picture 2"/>
          <p:cNvPicPr>
            <a:picLocks noChangeAspect="1" noChangeArrowheads="1"/>
          </p:cNvPicPr>
          <p:nvPr/>
        </p:nvPicPr>
        <p:blipFill>
          <a:blip r:embed="rId3" cstate="print"/>
          <a:srcRect/>
          <a:stretch>
            <a:fillRect/>
          </a:stretch>
        </p:blipFill>
        <p:spPr bwMode="auto">
          <a:xfrm>
            <a:off x="838200" y="1143000"/>
            <a:ext cx="7696200" cy="3873345"/>
          </a:xfrm>
          <a:prstGeom prst="rect">
            <a:avLst/>
          </a:prstGeom>
          <a:noFill/>
          <a:ln w="9525">
            <a:noFill/>
            <a:miter lim="800000"/>
            <a:headEnd/>
            <a:tailEnd/>
          </a:ln>
        </p:spPr>
      </p:pic>
      <p:sp>
        <p:nvSpPr>
          <p:cNvPr id="4" name="矩形 3"/>
          <p:cNvSpPr/>
          <p:nvPr/>
        </p:nvSpPr>
        <p:spPr>
          <a:xfrm>
            <a:off x="990600" y="5105400"/>
            <a:ext cx="7467600" cy="1295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altLang="zh-CN" sz="2000" dirty="0" smtClean="0">
                <a:solidFill>
                  <a:schemeClr val="tx1"/>
                </a:solidFill>
              </a:rPr>
              <a:t> NTT-FGM:       Our model</a:t>
            </a:r>
          </a:p>
          <a:p>
            <a:pPr>
              <a:buFont typeface="Arial" pitchFamily="34" charset="0"/>
              <a:buChar char="•"/>
            </a:pPr>
            <a:r>
              <a:rPr lang="en-US" altLang="zh-CN" sz="2000" dirty="0" smtClean="0">
                <a:solidFill>
                  <a:schemeClr val="tx1"/>
                </a:solidFill>
              </a:rPr>
              <a:t> NTT-FGM-I:     Our model ignoring influence</a:t>
            </a:r>
          </a:p>
          <a:p>
            <a:pPr>
              <a:buFont typeface="Arial" pitchFamily="34" charset="0"/>
              <a:buChar char="•"/>
            </a:pPr>
            <a:r>
              <a:rPr lang="en-US" altLang="zh-CN" sz="2000" dirty="0" smtClean="0">
                <a:solidFill>
                  <a:schemeClr val="tx1"/>
                </a:solidFill>
              </a:rPr>
              <a:t> NTT-FGM-CI:  Our model ignoring influence and correlation</a:t>
            </a:r>
            <a:endParaRPr lang="zh-CN" altLang="en-US" sz="20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0"/>
            <a:ext cx="8229600" cy="1143000"/>
          </a:xfrm>
        </p:spPr>
        <p:txBody>
          <a:bodyPr/>
          <a:lstStyle/>
          <a:p>
            <a:r>
              <a:rPr lang="en-US" altLang="zh-CN" dirty="0" smtClean="0"/>
              <a:t>Efficiency Performance</a:t>
            </a:r>
            <a:endParaRPr lang="zh-CN" altLang="en-US" dirty="0"/>
          </a:p>
        </p:txBody>
      </p:sp>
      <p:pic>
        <p:nvPicPr>
          <p:cNvPr id="1026" name="Picture 2"/>
          <p:cNvPicPr>
            <a:picLocks noChangeAspect="1" noChangeArrowheads="1"/>
          </p:cNvPicPr>
          <p:nvPr/>
        </p:nvPicPr>
        <p:blipFill>
          <a:blip r:embed="rId4" cstate="print"/>
          <a:srcRect/>
          <a:stretch>
            <a:fillRect/>
          </a:stretch>
        </p:blipFill>
        <p:spPr bwMode="auto">
          <a:xfrm>
            <a:off x="0" y="3429000"/>
            <a:ext cx="9143999" cy="293370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1447800" y="1066800"/>
            <a:ext cx="6629400" cy="2097056"/>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6200"/>
            <a:ext cx="8229600" cy="1143000"/>
          </a:xfrm>
        </p:spPr>
        <p:txBody>
          <a:bodyPr/>
          <a:lstStyle/>
          <a:p>
            <a:r>
              <a:rPr lang="en-US" altLang="zh-CN" dirty="0" smtClean="0"/>
              <a:t>Conclusion</a:t>
            </a:r>
            <a:endParaRPr lang="zh-CN" altLang="en-US" dirty="0"/>
          </a:p>
        </p:txBody>
      </p:sp>
      <p:sp>
        <p:nvSpPr>
          <p:cNvPr id="3" name="内容占位符 2"/>
          <p:cNvSpPr>
            <a:spLocks noGrp="1"/>
          </p:cNvSpPr>
          <p:nvPr>
            <p:ph idx="1"/>
          </p:nvPr>
        </p:nvSpPr>
        <p:spPr>
          <a:xfrm>
            <a:off x="323851" y="838200"/>
            <a:ext cx="8436219" cy="4929188"/>
          </a:xfrm>
        </p:spPr>
        <p:txBody>
          <a:bodyPr/>
          <a:lstStyle/>
          <a:p>
            <a:pPr>
              <a:spcBef>
                <a:spcPts val="1800"/>
              </a:spcBef>
              <a:spcAft>
                <a:spcPts val="0"/>
              </a:spcAft>
            </a:pPr>
            <a:r>
              <a:rPr lang="en-US" altLang="zh-CN" dirty="0" smtClean="0">
                <a:latin typeface="Arial" pitchFamily="34" charset="0"/>
                <a:cs typeface="Arial" pitchFamily="34" charset="0"/>
              </a:rPr>
              <a:t>Formally formulate the problem of social action tracking</a:t>
            </a:r>
          </a:p>
          <a:p>
            <a:pPr>
              <a:spcBef>
                <a:spcPts val="1800"/>
              </a:spcBef>
              <a:spcAft>
                <a:spcPts val="0"/>
              </a:spcAft>
            </a:pPr>
            <a:r>
              <a:rPr lang="en-US" altLang="zh-CN" dirty="0" smtClean="0">
                <a:latin typeface="Arial" pitchFamily="34" charset="0"/>
                <a:cs typeface="Arial" pitchFamily="34" charset="0"/>
              </a:rPr>
              <a:t>Propose a unified model: NTT-FGM to simultaneously model various factors</a:t>
            </a:r>
          </a:p>
          <a:p>
            <a:pPr>
              <a:spcBef>
                <a:spcPts val="1800"/>
              </a:spcBef>
              <a:spcAft>
                <a:spcPts val="0"/>
              </a:spcAft>
            </a:pPr>
            <a:r>
              <a:rPr lang="en-US" altLang="zh-CN" dirty="0" smtClean="0">
                <a:latin typeface="Arial" pitchFamily="34" charset="0"/>
                <a:cs typeface="Arial" pitchFamily="34" charset="0"/>
              </a:rPr>
              <a:t>Present an efficient learning algorithm and develop a distributed implementation </a:t>
            </a:r>
          </a:p>
          <a:p>
            <a:pPr>
              <a:spcBef>
                <a:spcPts val="1800"/>
              </a:spcBef>
              <a:spcAft>
                <a:spcPts val="0"/>
              </a:spcAft>
            </a:pPr>
            <a:r>
              <a:rPr lang="en-US" altLang="zh-CN" dirty="0" smtClean="0">
                <a:latin typeface="Arial" pitchFamily="34" charset="0"/>
                <a:cs typeface="Arial" pitchFamily="34" charset="0"/>
              </a:rPr>
              <a:t>Validate the proposed approach on three different data sets, and our model achieves a better performance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4"/>
          <p:cNvSpPr txBox="1">
            <a:spLocks noChangeArrowheads="1"/>
          </p:cNvSpPr>
          <p:nvPr/>
        </p:nvSpPr>
        <p:spPr bwMode="auto">
          <a:xfrm>
            <a:off x="762000" y="2353032"/>
            <a:ext cx="7620000" cy="3416320"/>
          </a:xfrm>
          <a:prstGeom prst="rect">
            <a:avLst/>
          </a:prstGeom>
          <a:noFill/>
          <a:ln w="9525">
            <a:noFill/>
            <a:miter lim="800000"/>
            <a:headEnd/>
            <a:tailEnd/>
          </a:ln>
        </p:spPr>
        <p:txBody>
          <a:bodyPr wrap="square">
            <a:spAutoFit/>
          </a:bodyPr>
          <a:lstStyle/>
          <a:p>
            <a:pPr algn="ctr">
              <a:spcBef>
                <a:spcPct val="50000"/>
              </a:spcBef>
            </a:pPr>
            <a:r>
              <a:rPr lang="en-US" altLang="zh-CN" sz="4800" dirty="0" smtClean="0">
                <a:sym typeface="Wingdings" pitchFamily="2" charset="2"/>
              </a:rPr>
              <a:t>Thank you</a:t>
            </a:r>
            <a:r>
              <a:rPr lang="zh-CN" altLang="en-US" sz="4800" dirty="0" smtClean="0">
                <a:sym typeface="Wingdings" pitchFamily="2" charset="2"/>
              </a:rPr>
              <a:t>！</a:t>
            </a:r>
            <a:endParaRPr lang="en-US" altLang="zh-CN" sz="4800" dirty="0" smtClean="0">
              <a:sym typeface="Wingdings" pitchFamily="2" charset="2"/>
            </a:endParaRPr>
          </a:p>
          <a:p>
            <a:pPr algn="ctr">
              <a:spcBef>
                <a:spcPct val="50000"/>
              </a:spcBef>
            </a:pPr>
            <a:r>
              <a:rPr lang="en-US" altLang="zh-CN" sz="4800" dirty="0" smtClean="0">
                <a:sym typeface="Wingdings" pitchFamily="2" charset="2"/>
              </a:rPr>
              <a:t>QA?</a:t>
            </a:r>
            <a:endParaRPr lang="en-US" altLang="zh-CN" sz="3600" dirty="0" smtClean="0">
              <a:sym typeface="Wingdings" pitchFamily="2" charset="2"/>
            </a:endParaRPr>
          </a:p>
          <a:p>
            <a:pPr algn="ctr">
              <a:spcBef>
                <a:spcPct val="50000"/>
              </a:spcBef>
            </a:pPr>
            <a:r>
              <a:rPr lang="en-US" altLang="zh-CN" sz="3200" dirty="0" smtClean="0">
                <a:sym typeface="Wingdings" pitchFamily="2" charset="2"/>
              </a:rPr>
              <a:t>Data &amp; Code: </a:t>
            </a:r>
            <a:r>
              <a:rPr lang="en-US" altLang="zh-CN" sz="3200" dirty="0" smtClean="0">
                <a:sym typeface="Wingdings" pitchFamily="2" charset="2"/>
                <a:hlinkClick r:id="rId3"/>
              </a:rPr>
              <a:t>http://arnetminer.org/stnt</a:t>
            </a:r>
            <a:endParaRPr lang="en-US" altLang="zh-CN" sz="3200" dirty="0" smtClean="0">
              <a:sym typeface="Wingdings" pitchFamily="2" charset="2"/>
            </a:endParaRPr>
          </a:p>
          <a:p>
            <a:pPr algn="ctr">
              <a:spcBef>
                <a:spcPct val="50000"/>
              </a:spcBef>
            </a:pPr>
            <a:r>
              <a:rPr lang="en-US" altLang="zh-CN" sz="3200" dirty="0" smtClean="0">
                <a:solidFill>
                  <a:srgbClr val="FF0000"/>
                </a:solidFill>
                <a:sym typeface="Wingdings" pitchFamily="2" charset="2"/>
              </a:rPr>
              <a:t>Welcome to our poster!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srcRect/>
          <a:stretch>
            <a:fillRect/>
          </a:stretch>
        </p:blipFill>
        <p:spPr bwMode="auto">
          <a:xfrm>
            <a:off x="5867400" y="4876800"/>
            <a:ext cx="3276600" cy="1752600"/>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228600" y="1082040"/>
            <a:ext cx="8610600" cy="3444240"/>
          </a:xfrm>
          <a:prstGeom prst="rect">
            <a:avLst/>
          </a:prstGeom>
          <a:noFill/>
          <a:ln w="9525">
            <a:noFill/>
            <a:miter lim="800000"/>
            <a:headEnd/>
            <a:tailEnd/>
          </a:ln>
        </p:spPr>
      </p:pic>
      <p:sp>
        <p:nvSpPr>
          <p:cNvPr id="21" name="Rectangle 2"/>
          <p:cNvSpPr>
            <a:spLocks noGrp="1" noChangeArrowheads="1"/>
          </p:cNvSpPr>
          <p:nvPr>
            <p:ph type="title"/>
          </p:nvPr>
        </p:nvSpPr>
        <p:spPr>
          <a:xfrm>
            <a:off x="457200" y="0"/>
            <a:ext cx="8229600" cy="1143000"/>
          </a:xfrm>
        </p:spPr>
        <p:txBody>
          <a:bodyPr/>
          <a:lstStyle/>
          <a:p>
            <a:pPr eaLnBrk="1" hangingPunct="1"/>
            <a:r>
              <a:rPr lang="en-US" altLang="zh-CN" dirty="0" smtClean="0">
                <a:latin typeface="Arial" pitchFamily="34" charset="0"/>
                <a:cs typeface="Arial" pitchFamily="34" charset="0"/>
              </a:rPr>
              <a:t>Statistical Study: </a:t>
            </a:r>
            <a:r>
              <a:rPr lang="en-US" altLang="zh-CN" dirty="0" smtClean="0">
                <a:solidFill>
                  <a:srgbClr val="0000CC"/>
                </a:solidFill>
                <a:latin typeface="Arial" pitchFamily="34" charset="0"/>
                <a:cs typeface="Arial" pitchFamily="34" charset="0"/>
              </a:rPr>
              <a:t>Influence</a:t>
            </a:r>
            <a:endParaRPr lang="zh-CN" altLang="en-US" dirty="0" smtClean="0">
              <a:solidFill>
                <a:srgbClr val="0000CC"/>
              </a:solidFill>
              <a:latin typeface="Arial" pitchFamily="34" charset="0"/>
              <a:cs typeface="Arial" pitchFamily="34" charset="0"/>
            </a:endParaRPr>
          </a:p>
        </p:txBody>
      </p:sp>
      <p:sp>
        <p:nvSpPr>
          <p:cNvPr id="22" name="椭圆 21"/>
          <p:cNvSpPr/>
          <p:nvPr/>
        </p:nvSpPr>
        <p:spPr>
          <a:xfrm>
            <a:off x="6553200" y="52578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4" name="椭圆 23"/>
          <p:cNvSpPr/>
          <p:nvPr/>
        </p:nvSpPr>
        <p:spPr>
          <a:xfrm>
            <a:off x="7772400" y="55626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2" name="矩形 11"/>
          <p:cNvSpPr/>
          <p:nvPr/>
        </p:nvSpPr>
        <p:spPr>
          <a:xfrm>
            <a:off x="228600" y="10668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Y-axis: the likelihood that the user also performs the action at </a:t>
            </a:r>
            <a:r>
              <a:rPr lang="en-US" altLang="zh-CN" sz="2000" i="1" dirty="0" smtClean="0">
                <a:solidFill>
                  <a:schemeClr val="tx1"/>
                </a:solidFill>
              </a:rPr>
              <a:t>t</a:t>
            </a:r>
          </a:p>
        </p:txBody>
      </p:sp>
      <p:sp>
        <p:nvSpPr>
          <p:cNvPr id="13" name="矩形 12"/>
          <p:cNvSpPr/>
          <p:nvPr/>
        </p:nvSpPr>
        <p:spPr>
          <a:xfrm>
            <a:off x="228600" y="43434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smtClean="0">
                <a:solidFill>
                  <a:schemeClr val="tx1"/>
                </a:solidFill>
              </a:rPr>
              <a:t>X-axis: the percentage of one’s friends who perform an action at </a:t>
            </a:r>
            <a:r>
              <a:rPr lang="en-US" altLang="zh-CN" i="1" dirty="0" smtClean="0">
                <a:solidFill>
                  <a:schemeClr val="tx1"/>
                </a:solidFill>
              </a:rPr>
              <a:t>t − 1</a:t>
            </a:r>
          </a:p>
        </p:txBody>
      </p:sp>
      <p:cxnSp>
        <p:nvCxnSpPr>
          <p:cNvPr id="17" name="直接箭头连接符 16"/>
          <p:cNvCxnSpPr/>
          <p:nvPr/>
        </p:nvCxnSpPr>
        <p:spPr>
          <a:xfrm rot="16200000" flipH="1">
            <a:off x="6019800" y="4648200"/>
            <a:ext cx="381000" cy="381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a:blip r:embed="rId3" cstate="print"/>
          <a:srcRect/>
          <a:stretch>
            <a:fillRect/>
          </a:stretch>
        </p:blipFill>
        <p:spPr bwMode="auto">
          <a:xfrm>
            <a:off x="5867400" y="4876800"/>
            <a:ext cx="3276600" cy="1752600"/>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304799" y="974488"/>
            <a:ext cx="8382001" cy="3747930"/>
          </a:xfrm>
          <a:prstGeom prst="rect">
            <a:avLst/>
          </a:prstGeom>
          <a:noFill/>
          <a:ln w="9525">
            <a:noFill/>
            <a:miter lim="800000"/>
            <a:headEnd/>
            <a:tailEnd/>
          </a:ln>
        </p:spPr>
      </p:pic>
      <p:sp>
        <p:nvSpPr>
          <p:cNvPr id="21" name="Rectangle 2"/>
          <p:cNvSpPr>
            <a:spLocks noGrp="1" noChangeArrowheads="1"/>
          </p:cNvSpPr>
          <p:nvPr>
            <p:ph type="title"/>
          </p:nvPr>
        </p:nvSpPr>
        <p:spPr>
          <a:xfrm>
            <a:off x="457200" y="0"/>
            <a:ext cx="8229600" cy="1143000"/>
          </a:xfrm>
        </p:spPr>
        <p:txBody>
          <a:bodyPr/>
          <a:lstStyle/>
          <a:p>
            <a:pPr eaLnBrk="1" hangingPunct="1"/>
            <a:r>
              <a:rPr lang="en-US" altLang="zh-CN" dirty="0" smtClean="0">
                <a:latin typeface="Arial" pitchFamily="34" charset="0"/>
                <a:cs typeface="Arial" pitchFamily="34" charset="0"/>
              </a:rPr>
              <a:t>Statistical Study: </a:t>
            </a:r>
            <a:r>
              <a:rPr lang="en-US" altLang="zh-CN" dirty="0" smtClean="0">
                <a:solidFill>
                  <a:srgbClr val="0000CC"/>
                </a:solidFill>
                <a:latin typeface="Arial" pitchFamily="34" charset="0"/>
                <a:cs typeface="Arial" pitchFamily="34" charset="0"/>
              </a:rPr>
              <a:t>Dependence</a:t>
            </a:r>
            <a:endParaRPr lang="zh-CN" altLang="en-US" dirty="0" smtClean="0">
              <a:solidFill>
                <a:srgbClr val="0000CC"/>
              </a:solidFill>
              <a:latin typeface="Arial" pitchFamily="34" charset="0"/>
              <a:cs typeface="Arial" pitchFamily="34" charset="0"/>
            </a:endParaRPr>
          </a:p>
        </p:txBody>
      </p:sp>
      <p:sp>
        <p:nvSpPr>
          <p:cNvPr id="19" name="椭圆 18"/>
          <p:cNvSpPr/>
          <p:nvPr/>
        </p:nvSpPr>
        <p:spPr>
          <a:xfrm>
            <a:off x="7772400" y="55626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2" name="椭圆 21"/>
          <p:cNvSpPr/>
          <p:nvPr/>
        </p:nvSpPr>
        <p:spPr>
          <a:xfrm>
            <a:off x="6172200" y="55626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cxnSp>
        <p:nvCxnSpPr>
          <p:cNvPr id="18" name="直接箭头连接符 17"/>
          <p:cNvCxnSpPr/>
          <p:nvPr/>
        </p:nvCxnSpPr>
        <p:spPr>
          <a:xfrm rot="16200000" flipH="1">
            <a:off x="5410200" y="5181600"/>
            <a:ext cx="16002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矩形 10"/>
          <p:cNvSpPr/>
          <p:nvPr/>
        </p:nvSpPr>
        <p:spPr>
          <a:xfrm>
            <a:off x="304800" y="9906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Y-axis: the likelihood that a user performs an action</a:t>
            </a:r>
          </a:p>
        </p:txBody>
      </p:sp>
      <p:sp>
        <p:nvSpPr>
          <p:cNvPr id="12" name="矩形 11"/>
          <p:cNvSpPr/>
          <p:nvPr/>
        </p:nvSpPr>
        <p:spPr>
          <a:xfrm>
            <a:off x="304800" y="4495800"/>
            <a:ext cx="419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X-axis: different time windows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228599" y="1083450"/>
            <a:ext cx="8610601" cy="3497375"/>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5867400" y="4876800"/>
            <a:ext cx="3276600" cy="1752600"/>
          </a:xfrm>
          <a:prstGeom prst="rect">
            <a:avLst/>
          </a:prstGeom>
          <a:noFill/>
          <a:ln w="9525">
            <a:noFill/>
            <a:miter lim="800000"/>
            <a:headEnd/>
            <a:tailEnd/>
          </a:ln>
        </p:spPr>
      </p:pic>
      <p:sp>
        <p:nvSpPr>
          <p:cNvPr id="11" name="椭圆 10"/>
          <p:cNvSpPr/>
          <p:nvPr/>
        </p:nvSpPr>
        <p:spPr>
          <a:xfrm>
            <a:off x="8077200" y="51054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1" name="Rectangle 2"/>
          <p:cNvSpPr>
            <a:spLocks noGrp="1" noChangeArrowheads="1"/>
          </p:cNvSpPr>
          <p:nvPr>
            <p:ph type="title"/>
          </p:nvPr>
        </p:nvSpPr>
        <p:spPr>
          <a:xfrm>
            <a:off x="457200" y="0"/>
            <a:ext cx="8229600" cy="1143000"/>
          </a:xfrm>
        </p:spPr>
        <p:txBody>
          <a:bodyPr/>
          <a:lstStyle/>
          <a:p>
            <a:pPr eaLnBrk="1" hangingPunct="1"/>
            <a:r>
              <a:rPr lang="en-US" altLang="zh-CN" dirty="0" smtClean="0">
                <a:latin typeface="Arial" pitchFamily="34" charset="0"/>
                <a:cs typeface="Arial" pitchFamily="34" charset="0"/>
              </a:rPr>
              <a:t>Statistical Study: </a:t>
            </a:r>
            <a:r>
              <a:rPr lang="en-US" altLang="zh-CN" dirty="0" smtClean="0">
                <a:solidFill>
                  <a:srgbClr val="0000CC"/>
                </a:solidFill>
                <a:latin typeface="Arial" pitchFamily="34" charset="0"/>
                <a:cs typeface="Arial" pitchFamily="34" charset="0"/>
              </a:rPr>
              <a:t>Correlation</a:t>
            </a:r>
            <a:endParaRPr lang="zh-CN" altLang="en-US" dirty="0" smtClean="0">
              <a:solidFill>
                <a:srgbClr val="0000CC"/>
              </a:solidFill>
              <a:latin typeface="Arial" pitchFamily="34" charset="0"/>
              <a:cs typeface="Arial" pitchFamily="34" charset="0"/>
            </a:endParaRPr>
          </a:p>
        </p:txBody>
      </p:sp>
      <p:cxnSp>
        <p:nvCxnSpPr>
          <p:cNvPr id="18" name="直接箭头连接符 17"/>
          <p:cNvCxnSpPr/>
          <p:nvPr/>
        </p:nvCxnSpPr>
        <p:spPr>
          <a:xfrm rot="16200000" flipH="1">
            <a:off x="7924800" y="4572000"/>
            <a:ext cx="457200" cy="457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4" name="椭圆 23"/>
          <p:cNvSpPr/>
          <p:nvPr/>
        </p:nvSpPr>
        <p:spPr>
          <a:xfrm>
            <a:off x="7772400" y="5562600"/>
            <a:ext cx="381000" cy="38100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4" name="矩形 13"/>
          <p:cNvSpPr/>
          <p:nvPr/>
        </p:nvSpPr>
        <p:spPr>
          <a:xfrm>
            <a:off x="152400" y="990600"/>
            <a:ext cx="9144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Y-axis: the likelihood that two friends(random) perform an action together</a:t>
            </a:r>
          </a:p>
        </p:txBody>
      </p:sp>
      <p:sp>
        <p:nvSpPr>
          <p:cNvPr id="16" name="矩形 15"/>
          <p:cNvSpPr/>
          <p:nvPr/>
        </p:nvSpPr>
        <p:spPr>
          <a:xfrm>
            <a:off x="228600" y="4419600"/>
            <a:ext cx="419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X-axis: different time windows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Appendix</a:t>
            </a:r>
            <a:endParaRPr lang="zh-CN" altLang="en-US" dirty="0"/>
          </a:p>
        </p:txBody>
      </p:sp>
      <p:pic>
        <p:nvPicPr>
          <p:cNvPr id="5" name="Picture 5"/>
          <p:cNvPicPr>
            <a:picLocks noChangeAspect="1" noChangeArrowheads="1"/>
          </p:cNvPicPr>
          <p:nvPr/>
        </p:nvPicPr>
        <p:blipFill>
          <a:blip r:embed="rId3" cstate="print"/>
          <a:srcRect/>
          <a:stretch>
            <a:fillRect/>
          </a:stretch>
        </p:blipFill>
        <p:spPr bwMode="auto">
          <a:xfrm>
            <a:off x="1143000" y="1981200"/>
            <a:ext cx="6671859" cy="4495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Appendix</a:t>
            </a:r>
            <a:endParaRPr lang="zh-CN" altLang="en-US" dirty="0"/>
          </a:p>
        </p:txBody>
      </p:sp>
      <p:pic>
        <p:nvPicPr>
          <p:cNvPr id="1026" name="Picture 2"/>
          <p:cNvPicPr>
            <a:picLocks noChangeAspect="1" noChangeArrowheads="1"/>
          </p:cNvPicPr>
          <p:nvPr/>
        </p:nvPicPr>
        <p:blipFill>
          <a:blip r:embed="rId3" cstate="print"/>
          <a:srcRect/>
          <a:stretch>
            <a:fillRect/>
          </a:stretch>
        </p:blipFill>
        <p:spPr bwMode="auto">
          <a:xfrm>
            <a:off x="1600200" y="2057400"/>
            <a:ext cx="5638800" cy="6096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371600" y="2909888"/>
            <a:ext cx="6019800" cy="196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Appendix</a:t>
            </a:r>
            <a:endParaRPr lang="zh-CN" altLang="en-US" dirty="0"/>
          </a:p>
        </p:txBody>
      </p:sp>
      <p:pic>
        <p:nvPicPr>
          <p:cNvPr id="5" name="Picture 2"/>
          <p:cNvPicPr>
            <a:picLocks noChangeAspect="1" noChangeArrowheads="1"/>
          </p:cNvPicPr>
          <p:nvPr/>
        </p:nvPicPr>
        <p:blipFill>
          <a:blip r:embed="rId3" cstate="print"/>
          <a:srcRect/>
          <a:stretch>
            <a:fillRect/>
          </a:stretch>
        </p:blipFill>
        <p:spPr bwMode="auto">
          <a:xfrm>
            <a:off x="1600200" y="1828800"/>
            <a:ext cx="6248400" cy="45299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1143000"/>
          </a:xfrm>
        </p:spPr>
        <p:txBody>
          <a:bodyPr/>
          <a:lstStyle/>
          <a:p>
            <a:r>
              <a:rPr lang="en-US" altLang="zh-CN" dirty="0" smtClean="0"/>
              <a:t>Prediction</a:t>
            </a:r>
            <a:endParaRPr lang="zh-CN" altLang="en-US" dirty="0"/>
          </a:p>
        </p:txBody>
      </p:sp>
      <p:sp>
        <p:nvSpPr>
          <p:cNvPr id="3" name="内容占位符 2"/>
          <p:cNvSpPr>
            <a:spLocks noGrp="1"/>
          </p:cNvSpPr>
          <p:nvPr>
            <p:ph idx="1"/>
          </p:nvPr>
        </p:nvSpPr>
        <p:spPr>
          <a:xfrm>
            <a:off x="457200" y="1524000"/>
            <a:ext cx="8229600" cy="4800600"/>
          </a:xfrm>
        </p:spPr>
        <p:txBody>
          <a:bodyPr/>
          <a:lstStyle/>
          <a:p>
            <a:r>
              <a:rPr lang="en-US" altLang="zh-CN" dirty="0" smtClean="0">
                <a:latin typeface="Arial" pitchFamily="34" charset="0"/>
                <a:cs typeface="Arial" pitchFamily="34" charset="0"/>
              </a:rPr>
              <a:t>Based on the learning parameters we just need to solve the following equations:</a:t>
            </a:r>
          </a:p>
          <a:p>
            <a:pPr>
              <a:buNone/>
            </a:pPr>
            <a:endParaRPr lang="zh-CN" altLang="en-US" dirty="0">
              <a:latin typeface="Arial" pitchFamily="34" charset="0"/>
              <a:cs typeface="Arial" pitchFamily="34" charset="0"/>
            </a:endParaRPr>
          </a:p>
        </p:txBody>
      </p:sp>
      <p:pic>
        <p:nvPicPr>
          <p:cNvPr id="4099" name="Picture 3"/>
          <p:cNvPicPr>
            <a:picLocks noChangeAspect="1" noChangeArrowheads="1"/>
          </p:cNvPicPr>
          <p:nvPr/>
        </p:nvPicPr>
        <p:blipFill>
          <a:blip r:embed="rId3" cstate="print"/>
          <a:srcRect/>
          <a:stretch>
            <a:fillRect/>
          </a:stretch>
        </p:blipFill>
        <p:spPr bwMode="auto">
          <a:xfrm>
            <a:off x="1524000" y="2747963"/>
            <a:ext cx="5943599" cy="2433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Latent State Analysis</a:t>
            </a:r>
            <a:endParaRPr lang="zh-CN" altLang="en-US" dirty="0"/>
          </a:p>
        </p:txBody>
      </p:sp>
      <p:pic>
        <p:nvPicPr>
          <p:cNvPr id="2050" name="Picture 2"/>
          <p:cNvPicPr>
            <a:picLocks noChangeAspect="1" noChangeArrowheads="1"/>
          </p:cNvPicPr>
          <p:nvPr/>
        </p:nvPicPr>
        <p:blipFill>
          <a:blip r:embed="rId3" cstate="print"/>
          <a:srcRect/>
          <a:stretch>
            <a:fillRect/>
          </a:stretch>
        </p:blipFill>
        <p:spPr bwMode="auto">
          <a:xfrm>
            <a:off x="457200" y="1676400"/>
            <a:ext cx="8256058" cy="3314700"/>
          </a:xfrm>
          <a:prstGeom prst="rect">
            <a:avLst/>
          </a:prstGeom>
          <a:noFill/>
          <a:ln w="9525">
            <a:noFill/>
            <a:miter lim="800000"/>
            <a:headEnd/>
            <a:tailEnd/>
          </a:ln>
        </p:spPr>
      </p:pic>
      <p:sp>
        <p:nvSpPr>
          <p:cNvPr id="4" name="TextBox 3"/>
          <p:cNvSpPr txBox="1"/>
          <p:nvPr/>
        </p:nvSpPr>
        <p:spPr>
          <a:xfrm>
            <a:off x="838200" y="4953000"/>
            <a:ext cx="7620000" cy="1538883"/>
          </a:xfrm>
          <a:prstGeom prst="rect">
            <a:avLst/>
          </a:prstGeom>
          <a:noFill/>
          <a:ln w="28575">
            <a:noFill/>
          </a:ln>
        </p:spPr>
        <p:txBody>
          <a:bodyPr wrap="square" rtlCol="0">
            <a:spAutoFit/>
          </a:bodyPr>
          <a:lstStyle/>
          <a:p>
            <a:pPr>
              <a:spcBef>
                <a:spcPts val="600"/>
              </a:spcBef>
            </a:pPr>
            <a:r>
              <a:rPr lang="en-US" altLang="zh-CN" sz="2800" dirty="0" smtClean="0">
                <a:solidFill>
                  <a:schemeClr val="tx1">
                    <a:lumMod val="95000"/>
                    <a:lumOff val="5000"/>
                  </a:schemeClr>
                </a:solidFill>
              </a:rPr>
              <a:t>Action Bias Factor:  </a:t>
            </a:r>
            <a:r>
              <a:rPr lang="en-US" altLang="zh-CN" sz="2800" i="1" dirty="0" smtClean="0">
                <a:solidFill>
                  <a:schemeClr val="tx1">
                    <a:lumMod val="95000"/>
                    <a:lumOff val="5000"/>
                  </a:schemeClr>
                </a:solidFill>
              </a:rPr>
              <a:t>f</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y</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p>
          <a:p>
            <a:pPr>
              <a:spcBef>
                <a:spcPts val="600"/>
              </a:spcBef>
            </a:pPr>
            <a:r>
              <a:rPr lang="en-US" altLang="zh-CN" sz="2800" dirty="0" smtClean="0">
                <a:solidFill>
                  <a:schemeClr val="tx1">
                    <a:lumMod val="95000"/>
                    <a:lumOff val="5000"/>
                  </a:schemeClr>
                </a:solidFill>
              </a:rPr>
              <a:t>Influence Factor:     </a:t>
            </a:r>
            <a:r>
              <a:rPr lang="en-US" altLang="zh-CN" sz="2800" i="1" dirty="0" smtClean="0">
                <a:solidFill>
                  <a:schemeClr val="tx1">
                    <a:lumMod val="95000"/>
                    <a:lumOff val="5000"/>
                  </a:schemeClr>
                </a:solidFill>
              </a:rPr>
              <a:t>g</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1</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p>
          <a:p>
            <a:pPr>
              <a:spcBef>
                <a:spcPts val="600"/>
              </a:spcBef>
            </a:pPr>
            <a:r>
              <a:rPr lang="en-US" altLang="zh-CN" sz="2800" dirty="0" smtClean="0">
                <a:solidFill>
                  <a:schemeClr val="tx1">
                    <a:lumMod val="95000"/>
                    <a:lumOff val="5000"/>
                  </a:schemeClr>
                </a:solidFill>
              </a:rPr>
              <a:t>Correlation Factor:  </a:t>
            </a:r>
            <a:r>
              <a:rPr lang="en-US" altLang="zh-CN" sz="2800" i="1" dirty="0" smtClean="0">
                <a:solidFill>
                  <a:schemeClr val="tx1">
                    <a:lumMod val="95000"/>
                    <a:lumOff val="5000"/>
                  </a:schemeClr>
                </a:solidFill>
              </a:rPr>
              <a:t>h</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2</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 </a:t>
            </a:r>
            <a:r>
              <a:rPr lang="en-US" altLang="zh-CN" sz="2800" i="1" dirty="0" smtClean="0">
                <a:solidFill>
                  <a:schemeClr val="tx1">
                    <a:lumMod val="95000"/>
                    <a:lumOff val="5000"/>
                  </a:schemeClr>
                </a:solidFill>
              </a:rPr>
              <a:t>h</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z</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r>
              <a:rPr lang="en-US" altLang="zh-CN" sz="2800" i="1" dirty="0" smtClean="0">
                <a:solidFill>
                  <a:schemeClr val="tx1">
                    <a:lumMod val="95000"/>
                    <a:lumOff val="5000"/>
                  </a:schemeClr>
                </a:solidFill>
              </a:rPr>
              <a:t>x</a:t>
            </a:r>
            <a:r>
              <a:rPr lang="en-US" altLang="zh-CN" sz="2800" i="1" baseline="-25000" dirty="0" smtClean="0">
                <a:solidFill>
                  <a:schemeClr val="tx1">
                    <a:lumMod val="95000"/>
                    <a:lumOff val="5000"/>
                  </a:schemeClr>
                </a:solidFill>
              </a:rPr>
              <a:t>1</a:t>
            </a:r>
            <a:r>
              <a:rPr lang="en-US" altLang="zh-CN" sz="2800" i="1" baseline="30000" dirty="0" smtClean="0">
                <a:solidFill>
                  <a:schemeClr val="tx1">
                    <a:lumMod val="95000"/>
                    <a:lumOff val="5000"/>
                  </a:schemeClr>
                </a:solidFill>
              </a:rPr>
              <a:t>2</a:t>
            </a:r>
            <a:r>
              <a:rPr lang="en-US" altLang="zh-CN" sz="2800" dirty="0" smtClean="0">
                <a:solidFill>
                  <a:schemeClr val="tx1">
                    <a:lumMod val="95000"/>
                    <a:lumOff val="5000"/>
                  </a:schemeClr>
                </a:solidFill>
              </a:rPr>
              <a:t>)</a:t>
            </a:r>
            <a:endParaRPr lang="zh-CN" altLang="en-US" sz="280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ox(in)">
                                      <p:cBhvr>
                                        <p:cTn id="10" dur="500"/>
                                        <p:tgtEl>
                                          <p:spTgt spid="4">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ox(in)">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3"/>
</p:tagLst>
</file>

<file path=ppt/tags/tag2.xml><?xml version="1.0" encoding="utf-8"?>
<p:tagLst xmlns:a="http://schemas.openxmlformats.org/drawingml/2006/main" xmlns:r="http://schemas.openxmlformats.org/officeDocument/2006/relationships" xmlns:p="http://schemas.openxmlformats.org/presentationml/2006/main">
  <p:tag name="TIMING" val="|16.7|1.8|2.2|2.9|2.9"/>
</p:tagLst>
</file>

<file path=ppt/tags/tag3.xml><?xml version="1.0" encoding="utf-8"?>
<p:tagLst xmlns:a="http://schemas.openxmlformats.org/drawingml/2006/main" xmlns:r="http://schemas.openxmlformats.org/officeDocument/2006/relationships" xmlns:p="http://schemas.openxmlformats.org/presentationml/2006/main">
  <p:tag name="TIMING" val="|20.3|27|13.9|10.5|8.6|8.2|8|7.5"/>
</p:tagLst>
</file>

<file path=ppt/tags/tag4.xml><?xml version="1.0" encoding="utf-8"?>
<p:tagLst xmlns:a="http://schemas.openxmlformats.org/drawingml/2006/main" xmlns:r="http://schemas.openxmlformats.org/officeDocument/2006/relationships" xmlns:p="http://schemas.openxmlformats.org/presentationml/2006/main">
  <p:tag name="TIMING" val="|6.7|3.5|15.1|5.2"/>
</p:tagLst>
</file>

<file path=ppt/tags/tag5.xml><?xml version="1.0" encoding="utf-8"?>
<p:tagLst xmlns:a="http://schemas.openxmlformats.org/drawingml/2006/main" xmlns:r="http://schemas.openxmlformats.org/officeDocument/2006/relationships" xmlns:p="http://schemas.openxmlformats.org/presentationml/2006/main">
  <p:tag name="TIMING" val="|20.7"/>
</p:tagLst>
</file>

<file path=ppt/theme/theme1.xml><?xml version="1.0" encoding="utf-8"?>
<a:theme xmlns:a="http://schemas.openxmlformats.org/drawingml/2006/main" name="ji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jie</Template>
  <TotalTime>10008</TotalTime>
  <Words>1841</Words>
  <Application>Microsoft Office PowerPoint</Application>
  <PresentationFormat>全屏显示(4:3)</PresentationFormat>
  <Paragraphs>194</Paragraphs>
  <Slides>25</Slides>
  <Notes>25</Notes>
  <HiddenSlides>2</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jie</vt:lpstr>
      <vt:lpstr> Social Action Tracking via Noise Tolerant Time-varying Factor Graphs </vt:lpstr>
      <vt:lpstr>Outline</vt:lpstr>
      <vt:lpstr>Motivation</vt:lpstr>
      <vt:lpstr>User Action in Social Networks</vt:lpstr>
      <vt:lpstr>User Action in Social Networks</vt:lpstr>
      <vt:lpstr>Complex Factors</vt:lpstr>
      <vt:lpstr>Problem formulation</vt:lpstr>
      <vt:lpstr>NTT-FGM Model</vt:lpstr>
      <vt:lpstr>Model Instantiation</vt:lpstr>
      <vt:lpstr>Model Learning</vt:lpstr>
      <vt:lpstr>Distributed Learning</vt:lpstr>
      <vt:lpstr>Experiment</vt:lpstr>
      <vt:lpstr>Performance Analysis</vt:lpstr>
      <vt:lpstr>Factor Contribution Analysis</vt:lpstr>
      <vt:lpstr>Efficiency Performance</vt:lpstr>
      <vt:lpstr>Conclusion</vt:lpstr>
      <vt:lpstr>幻灯片 17</vt:lpstr>
      <vt:lpstr>Statistical Study: Influence</vt:lpstr>
      <vt:lpstr>Statistical Study: Dependence</vt:lpstr>
      <vt:lpstr>Statistical Study: Correlation</vt:lpstr>
      <vt:lpstr>Appendix</vt:lpstr>
      <vt:lpstr>Appendix</vt:lpstr>
      <vt:lpstr>Appendix</vt:lpstr>
      <vt:lpstr>Prediction</vt:lpstr>
      <vt:lpstr>Latent State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Julius</dc:creator>
  <cp:lastModifiedBy>ThinkPad</cp:lastModifiedBy>
  <cp:revision>1417</cp:revision>
  <cp:lastPrinted>1601-01-01T00:00:00Z</cp:lastPrinted>
  <dcterms:created xsi:type="dcterms:W3CDTF">1601-01-01T00:00:00Z</dcterms:created>
  <dcterms:modified xsi:type="dcterms:W3CDTF">2010-07-28T13:49:12Z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